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26" r:id="rId3"/>
    <p:sldId id="383" r:id="rId4"/>
    <p:sldId id="342" r:id="rId5"/>
    <p:sldId id="384" r:id="rId6"/>
    <p:sldId id="386" r:id="rId7"/>
    <p:sldId id="388" r:id="rId8"/>
    <p:sldId id="359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387" r:id="rId26"/>
    <p:sldId id="385" r:id="rId27"/>
    <p:sldId id="389" r:id="rId28"/>
    <p:sldId id="381" r:id="rId29"/>
    <p:sldId id="390" r:id="rId30"/>
    <p:sldId id="391" r:id="rId31"/>
    <p:sldId id="392" r:id="rId32"/>
    <p:sldId id="393" r:id="rId33"/>
    <p:sldId id="396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4" r:id="rId49"/>
    <p:sldId id="413" r:id="rId5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80"/>
    <a:srgbClr val="FF9900"/>
    <a:srgbClr val="EF9C07"/>
    <a:srgbClr val="FFCC00"/>
    <a:srgbClr val="0033CC"/>
    <a:srgbClr val="333399"/>
    <a:srgbClr val="FF7C8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18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1C9CA-9DB3-4B40-9753-22A245BC72E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C454629-6C35-4A77-9CDE-5E72A3F10DD6}">
      <dgm:prSet/>
      <dgm:spPr/>
      <dgm:t>
        <a:bodyPr/>
        <a:lstStyle/>
        <a:p>
          <a:pPr rtl="0"/>
          <a:r>
            <a:rPr lang="ru-RU" b="1" dirty="0" smtClean="0"/>
            <a:t>Ингушское УФАС России</a:t>
          </a:r>
          <a:endParaRPr lang="ru-RU" b="1" dirty="0"/>
        </a:p>
      </dgm:t>
    </dgm:pt>
    <dgm:pt modelId="{4333B9FA-4093-48AD-907D-0DC1A19E1BA6}" type="parTrans" cxnId="{8053DD99-FD66-4684-8AA9-41A76C7BC47F}">
      <dgm:prSet/>
      <dgm:spPr/>
      <dgm:t>
        <a:bodyPr/>
        <a:lstStyle/>
        <a:p>
          <a:endParaRPr lang="ru-RU"/>
        </a:p>
      </dgm:t>
    </dgm:pt>
    <dgm:pt modelId="{60B7BCAA-4F2B-40C5-8C20-7FA9ABF3B195}" type="sibTrans" cxnId="{8053DD99-FD66-4684-8AA9-41A76C7BC47F}">
      <dgm:prSet/>
      <dgm:spPr/>
      <dgm:t>
        <a:bodyPr/>
        <a:lstStyle/>
        <a:p>
          <a:endParaRPr lang="ru-RU"/>
        </a:p>
      </dgm:t>
    </dgm:pt>
    <dgm:pt modelId="{787E00BA-151E-4CB5-A561-8C0BBF88AED5}" type="pres">
      <dgm:prSet presAssocID="{DFC1C9CA-9DB3-4B40-9753-22A245BC72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1B08C6-41EC-4EE7-87BD-DC7C069A204F}" type="pres">
      <dgm:prSet presAssocID="{FC454629-6C35-4A77-9CDE-5E72A3F10DD6}" presName="parentText" presStyleLbl="node1" presStyleIdx="0" presStyleCnt="1" custLinFactY="-106108" custLinFactNeighborX="-5425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F4499D-C27E-40F7-AA33-A3FFB5925131}" type="presOf" srcId="{FC454629-6C35-4A77-9CDE-5E72A3F10DD6}" destId="{411B08C6-41EC-4EE7-87BD-DC7C069A204F}" srcOrd="0" destOrd="0" presId="urn:microsoft.com/office/officeart/2005/8/layout/vList2"/>
    <dgm:cxn modelId="{8053DD99-FD66-4684-8AA9-41A76C7BC47F}" srcId="{DFC1C9CA-9DB3-4B40-9753-22A245BC72E0}" destId="{FC454629-6C35-4A77-9CDE-5E72A3F10DD6}" srcOrd="0" destOrd="0" parTransId="{4333B9FA-4093-48AD-907D-0DC1A19E1BA6}" sibTransId="{60B7BCAA-4F2B-40C5-8C20-7FA9ABF3B195}"/>
    <dgm:cxn modelId="{BFC31F38-D575-429C-AA06-305570816AB0}" type="presOf" srcId="{DFC1C9CA-9DB3-4B40-9753-22A245BC72E0}" destId="{787E00BA-151E-4CB5-A561-8C0BBF88AED5}" srcOrd="0" destOrd="0" presId="urn:microsoft.com/office/officeart/2005/8/layout/vList2"/>
    <dgm:cxn modelId="{ECF1D7F2-23C6-4664-9E65-107245A0AD9A}" type="presParOf" srcId="{787E00BA-151E-4CB5-A561-8C0BBF88AED5}" destId="{411B08C6-41EC-4EE7-87BD-DC7C069A20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8FBDE0-8515-471C-B6DB-687E8124C89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51BC1-CFBD-44AA-A327-2611F3C1B069}">
      <dgm:prSet/>
      <dgm:spPr/>
      <dgm:t>
        <a:bodyPr/>
        <a:lstStyle/>
        <a:p>
          <a:pPr rtl="0"/>
          <a:r>
            <a:rPr lang="ru-RU" dirty="0" smtClean="0"/>
            <a:t>В соответствии с приказом ФАС России от 26.05.2016г. №665/16 «Об утверждении Реестра тем общероссийской специализации территориальных органов Федеральной антимонопольной службы», Ингушское УФАС России является ответственным по теме: «Контроль за соблюдением требований статьи 15 Федерального закона от 26.07.2006 №135-ФЗ «О защите конкуренции» (далее –Закон о защите конкуренции). Проблемные вопросы ее применения.</a:t>
          </a:r>
        </a:p>
        <a:p>
          <a:pPr rtl="0"/>
          <a:endParaRPr lang="ru-RU" dirty="0" smtClean="0"/>
        </a:p>
      </dgm:t>
    </dgm:pt>
    <dgm:pt modelId="{63C598BA-DE76-4D66-97F0-28660EE4840C}" type="parTrans" cxnId="{BCFEF07A-A987-4076-A86E-755B3F7811CB}">
      <dgm:prSet/>
      <dgm:spPr/>
      <dgm:t>
        <a:bodyPr/>
        <a:lstStyle/>
        <a:p>
          <a:endParaRPr lang="ru-RU"/>
        </a:p>
      </dgm:t>
    </dgm:pt>
    <dgm:pt modelId="{EEF7F406-0216-47FB-BE4C-42E101990765}" type="sibTrans" cxnId="{BCFEF07A-A987-4076-A86E-755B3F7811CB}">
      <dgm:prSet/>
      <dgm:spPr/>
      <dgm:t>
        <a:bodyPr/>
        <a:lstStyle/>
        <a:p>
          <a:endParaRPr lang="ru-RU"/>
        </a:p>
      </dgm:t>
    </dgm:pt>
    <dgm:pt modelId="{54CA4453-F193-42C3-9629-2B4653918538}" type="pres">
      <dgm:prSet presAssocID="{278FBDE0-8515-471C-B6DB-687E8124C8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234546-D1FD-42DE-A1EC-B146272A2E79}" type="pres">
      <dgm:prSet presAssocID="{1D351BC1-CFBD-44AA-A327-2611F3C1B069}" presName="parentText" presStyleLbl="node1" presStyleIdx="0" presStyleCnt="1" custLinFactNeighborX="-3409" custLinFactNeighborY="-51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FEF07A-A987-4076-A86E-755B3F7811CB}" srcId="{278FBDE0-8515-471C-B6DB-687E8124C890}" destId="{1D351BC1-CFBD-44AA-A327-2611F3C1B069}" srcOrd="0" destOrd="0" parTransId="{63C598BA-DE76-4D66-97F0-28660EE4840C}" sibTransId="{EEF7F406-0216-47FB-BE4C-42E101990765}"/>
    <dgm:cxn modelId="{ABADEDAB-E803-4EA2-A9EF-4ED46BA0A219}" type="presOf" srcId="{278FBDE0-8515-471C-B6DB-687E8124C890}" destId="{54CA4453-F193-42C3-9629-2B4653918538}" srcOrd="0" destOrd="0" presId="urn:microsoft.com/office/officeart/2005/8/layout/vList2"/>
    <dgm:cxn modelId="{E4443C97-7761-4D20-8472-181B83EC4B90}" type="presOf" srcId="{1D351BC1-CFBD-44AA-A327-2611F3C1B069}" destId="{EF234546-D1FD-42DE-A1EC-B146272A2E79}" srcOrd="0" destOrd="0" presId="urn:microsoft.com/office/officeart/2005/8/layout/vList2"/>
    <dgm:cxn modelId="{5DAF1404-F6A8-4D2B-BF7B-B9CEFF0E912A}" type="presParOf" srcId="{54CA4453-F193-42C3-9629-2B4653918538}" destId="{EF234546-D1FD-42DE-A1EC-B146272A2E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86B551-5403-4ED8-9ED3-301DB76255B9}" type="doc">
      <dgm:prSet loTypeId="urn:microsoft.com/office/officeart/2005/8/layout/target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7B833A-549B-4ED8-AC36-3814AA426A5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</a:rPr>
            <a:t>В случае выявления признаков нарушения </a:t>
          </a:r>
          <a:r>
            <a:rPr lang="ru-RU" sz="1200" b="1" dirty="0" smtClean="0">
              <a:solidFill>
                <a:schemeClr val="bg1"/>
              </a:solidFill>
              <a:hlinkClick xmlns:r="http://schemas.openxmlformats.org/officeDocument/2006/relationships" r:id=""/>
            </a:rPr>
            <a:t>пунктов3</a:t>
          </a:r>
          <a:r>
            <a:rPr lang="ru-RU" sz="1200" b="1" dirty="0" smtClean="0">
              <a:solidFill>
                <a:schemeClr val="bg1"/>
              </a:solidFill>
            </a:rPr>
            <a:t>, </a:t>
          </a:r>
          <a:r>
            <a:rPr lang="ru-RU" sz="1200" b="1" dirty="0" smtClean="0">
              <a:solidFill>
                <a:schemeClr val="bg1"/>
              </a:solidFill>
              <a:hlinkClick xmlns:r="http://schemas.openxmlformats.org/officeDocument/2006/relationships" r:id=""/>
            </a:rPr>
            <a:t>5</a:t>
          </a:r>
          <a:r>
            <a:rPr lang="ru-RU" sz="1200" b="1" dirty="0" smtClean="0">
              <a:solidFill>
                <a:schemeClr val="bg1"/>
              </a:solidFill>
            </a:rPr>
            <a:t>, </a:t>
          </a:r>
          <a:r>
            <a:rPr lang="ru-RU" sz="1200" b="1" dirty="0" smtClean="0">
              <a:solidFill>
                <a:schemeClr val="bg1"/>
              </a:solidFill>
              <a:hlinkClick xmlns:r="http://schemas.openxmlformats.org/officeDocument/2006/relationships" r:id=""/>
            </a:rPr>
            <a:t>6</a:t>
          </a:r>
          <a:r>
            <a:rPr lang="ru-RU" sz="1200" b="1" dirty="0" smtClean="0">
              <a:solidFill>
                <a:schemeClr val="bg1"/>
              </a:solidFill>
            </a:rPr>
            <a:t> и </a:t>
          </a:r>
          <a:r>
            <a:rPr lang="ru-RU" sz="1200" b="1" dirty="0" smtClean="0">
              <a:solidFill>
                <a:schemeClr val="bg1"/>
              </a:solidFill>
              <a:hlinkClick xmlns:r="http://schemas.openxmlformats.org/officeDocument/2006/relationships" r:id=""/>
            </a:rPr>
            <a:t>8 части 1 статьи 10</a:t>
          </a:r>
          <a:r>
            <a:rPr lang="ru-RU" sz="1200" b="1" dirty="0" smtClean="0">
              <a:solidFill>
                <a:schemeClr val="bg1"/>
              </a:solidFill>
            </a:rPr>
            <a:t>,  с</a:t>
          </a:r>
          <a:r>
            <a:rPr lang="ru-RU" sz="1200" b="1" dirty="0" smtClean="0">
              <a:solidFill>
                <a:schemeClr val="bg1"/>
              </a:solidFill>
              <a:hlinkClick xmlns:r="http://schemas.openxmlformats.org/officeDocument/2006/relationships" r:id=""/>
            </a:rPr>
            <a:t>татей14.1</a:t>
          </a:r>
          <a:r>
            <a:rPr lang="ru-RU" sz="1200" b="1" dirty="0" smtClean="0">
              <a:solidFill>
                <a:schemeClr val="bg1"/>
              </a:solidFill>
            </a:rPr>
            <a:t>, </a:t>
          </a:r>
          <a:r>
            <a:rPr lang="ru-RU" sz="1200" b="1" dirty="0" smtClean="0">
              <a:solidFill>
                <a:schemeClr val="bg1"/>
              </a:solidFill>
              <a:hlinkClick xmlns:r="http://schemas.openxmlformats.org/officeDocument/2006/relationships" r:id=""/>
            </a:rPr>
            <a:t>14.2</a:t>
          </a:r>
          <a:r>
            <a:rPr lang="ru-RU" sz="1200" b="1" dirty="0" smtClean="0">
              <a:solidFill>
                <a:schemeClr val="bg1"/>
              </a:solidFill>
            </a:rPr>
            <a:t>, </a:t>
          </a:r>
          <a:r>
            <a:rPr lang="ru-RU" sz="1200" b="1" dirty="0" smtClean="0">
              <a:solidFill>
                <a:schemeClr val="bg1"/>
              </a:solidFill>
              <a:hlinkClick xmlns:r="http://schemas.openxmlformats.org/officeDocument/2006/relationships" r:id=""/>
            </a:rPr>
            <a:t>14.3</a:t>
          </a:r>
          <a:r>
            <a:rPr lang="ru-RU" sz="1200" b="1" dirty="0" smtClean="0">
              <a:solidFill>
                <a:schemeClr val="bg1"/>
              </a:solidFill>
            </a:rPr>
            <a:t>, </a:t>
          </a:r>
          <a:r>
            <a:rPr lang="ru-RU" sz="1200" b="1" dirty="0" smtClean="0">
              <a:solidFill>
                <a:schemeClr val="bg1"/>
              </a:solidFill>
              <a:hlinkClick xmlns:r="http://schemas.openxmlformats.org/officeDocument/2006/relationships" r:id=""/>
            </a:rPr>
            <a:t>14.7</a:t>
          </a:r>
          <a:r>
            <a:rPr lang="ru-RU" sz="1200" b="1" dirty="0" smtClean="0">
              <a:solidFill>
                <a:schemeClr val="bg1"/>
              </a:solidFill>
            </a:rPr>
            <a:t>, </a:t>
          </a:r>
          <a:r>
            <a:rPr lang="ru-RU" sz="1200" b="1" dirty="0" smtClean="0">
              <a:solidFill>
                <a:schemeClr val="bg1"/>
              </a:solidFill>
              <a:hlinkClick xmlns:r="http://schemas.openxmlformats.org/officeDocument/2006/relationships" r:id=""/>
            </a:rPr>
            <a:t>14.8</a:t>
          </a:r>
          <a:r>
            <a:rPr lang="ru-RU" sz="1200" b="1" dirty="0" smtClean="0">
              <a:solidFill>
                <a:schemeClr val="bg1"/>
              </a:solidFill>
            </a:rPr>
            <a:t> и </a:t>
          </a:r>
          <a:r>
            <a:rPr lang="ru-RU" sz="1200" b="1" dirty="0" smtClean="0">
              <a:solidFill>
                <a:schemeClr val="bg1"/>
              </a:solidFill>
              <a:hlinkClick xmlns:r="http://schemas.openxmlformats.org/officeDocument/2006/relationships" r:id=""/>
            </a:rPr>
            <a:t>15</a:t>
          </a:r>
          <a:r>
            <a:rPr lang="ru-RU" sz="1200" b="1" dirty="0" smtClean="0">
              <a:solidFill>
                <a:schemeClr val="bg1"/>
              </a:solidFill>
            </a:rPr>
            <a:t> настоящего Федерального закона</a:t>
          </a:r>
          <a:endParaRPr lang="ru-RU" sz="1200" b="1" dirty="0">
            <a:solidFill>
              <a:schemeClr val="bg1"/>
            </a:solidFill>
          </a:endParaRPr>
        </a:p>
      </dgm:t>
    </dgm:pt>
    <dgm:pt modelId="{5C69BFB0-0A34-4ABB-939C-3C16EF218C65}" type="parTrans" cxnId="{81D1D385-F9E7-42DD-8318-BBF75519C93F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43BAE2B5-FAE7-47B4-8DD9-CE5BDD62F1F8}" type="sibTrans" cxnId="{81D1D385-F9E7-42DD-8318-BBF75519C93F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A4552FDE-2A5C-4FE4-AB04-C76A67742D8D}" type="pres">
      <dgm:prSet presAssocID="{6D86B551-5403-4ED8-9ED3-301DB76255B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A60780-CA28-4069-BAA6-8F1A6151C804}" type="pres">
      <dgm:prSet presAssocID="{6D86B551-5403-4ED8-9ED3-301DB76255B9}" presName="outerBox" presStyleCnt="0"/>
      <dgm:spPr/>
    </dgm:pt>
    <dgm:pt modelId="{78F943A0-677D-4DD6-80F3-1D781EFF998F}" type="pres">
      <dgm:prSet presAssocID="{6D86B551-5403-4ED8-9ED3-301DB76255B9}" presName="outerBoxParent" presStyleLbl="node1" presStyleIdx="0" presStyleCnt="1" custLinFactNeighborX="-40545" custLinFactNeighborY="-44802"/>
      <dgm:spPr/>
      <dgm:t>
        <a:bodyPr/>
        <a:lstStyle/>
        <a:p>
          <a:endParaRPr lang="ru-RU"/>
        </a:p>
      </dgm:t>
    </dgm:pt>
    <dgm:pt modelId="{036075F9-8CA8-4C7F-8998-7C4C512237AC}" type="pres">
      <dgm:prSet presAssocID="{6D86B551-5403-4ED8-9ED3-301DB76255B9}" presName="outerBoxChildren" presStyleCnt="0"/>
      <dgm:spPr/>
    </dgm:pt>
  </dgm:ptLst>
  <dgm:cxnLst>
    <dgm:cxn modelId="{00E6DECF-28DE-49E3-A45C-96EA5AD6E6AE}" type="presOf" srcId="{6D86B551-5403-4ED8-9ED3-301DB76255B9}" destId="{A4552FDE-2A5C-4FE4-AB04-C76A67742D8D}" srcOrd="0" destOrd="0" presId="urn:microsoft.com/office/officeart/2005/8/layout/target2"/>
    <dgm:cxn modelId="{611A9139-2771-4E5E-8C1C-502726BF9BE6}" type="presOf" srcId="{AA7B833A-549B-4ED8-AC36-3814AA426A5F}" destId="{78F943A0-677D-4DD6-80F3-1D781EFF998F}" srcOrd="0" destOrd="0" presId="urn:microsoft.com/office/officeart/2005/8/layout/target2"/>
    <dgm:cxn modelId="{81D1D385-F9E7-42DD-8318-BBF75519C93F}" srcId="{6D86B551-5403-4ED8-9ED3-301DB76255B9}" destId="{AA7B833A-549B-4ED8-AC36-3814AA426A5F}" srcOrd="0" destOrd="0" parTransId="{5C69BFB0-0A34-4ABB-939C-3C16EF218C65}" sibTransId="{43BAE2B5-FAE7-47B4-8DD9-CE5BDD62F1F8}"/>
    <dgm:cxn modelId="{69F519B7-1545-4A51-A01B-F6826C8E0FA6}" type="presParOf" srcId="{A4552FDE-2A5C-4FE4-AB04-C76A67742D8D}" destId="{DDA60780-CA28-4069-BAA6-8F1A6151C804}" srcOrd="0" destOrd="0" presId="urn:microsoft.com/office/officeart/2005/8/layout/target2"/>
    <dgm:cxn modelId="{983CE8B2-6CDE-49C0-A6A8-0D9000A88753}" type="presParOf" srcId="{DDA60780-CA28-4069-BAA6-8F1A6151C804}" destId="{78F943A0-677D-4DD6-80F3-1D781EFF998F}" srcOrd="0" destOrd="0" presId="urn:microsoft.com/office/officeart/2005/8/layout/target2"/>
    <dgm:cxn modelId="{83165942-ABF6-4184-B2F9-45B56FE7108D}" type="presParOf" srcId="{DDA60780-CA28-4069-BAA6-8F1A6151C804}" destId="{036075F9-8CA8-4C7F-8998-7C4C512237AC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51813A-E34D-457A-A091-A321D4C80F30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5AB97A-2312-4DEC-AB75-AF08582FAA14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Предупреждение не выдано, в связи с невозможностью исполнения, признаки нарушения оставлены без рассмотрения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C4A603-2716-48EE-8FB8-140180DEF2E7}" type="parTrans" cxnId="{C87D1798-8284-4549-8C96-7D50DC6028CC}">
      <dgm:prSet/>
      <dgm:spPr/>
      <dgm:t>
        <a:bodyPr/>
        <a:lstStyle/>
        <a:p>
          <a:endParaRPr lang="ru-RU"/>
        </a:p>
      </dgm:t>
    </dgm:pt>
    <dgm:pt modelId="{4B5AEBE1-1BA2-41FA-99BB-5345391F9641}" type="sibTrans" cxnId="{C87D1798-8284-4549-8C96-7D50DC6028CC}">
      <dgm:prSet/>
      <dgm:spPr/>
      <dgm:t>
        <a:bodyPr/>
        <a:lstStyle/>
        <a:p>
          <a:endParaRPr lang="ru-RU"/>
        </a:p>
      </dgm:t>
    </dgm:pt>
    <dgm:pt modelId="{25EAC4B5-2E8E-4F02-A3DA-C72815BAEAA0}" type="pres">
      <dgm:prSet presAssocID="{1351813A-E34D-457A-A091-A321D4C80F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FA95CD-3978-460C-8469-B4FCD52DA390}" type="pres">
      <dgm:prSet presAssocID="{AB5AB97A-2312-4DEC-AB75-AF08582FAA14}" presName="node" presStyleLbl="node1" presStyleIdx="0" presStyleCnt="1" custScaleX="112900" custScaleY="60298" custLinFactNeighborX="27149" custLinFactNeighborY="72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7D1798-8284-4549-8C96-7D50DC6028CC}" srcId="{1351813A-E34D-457A-A091-A321D4C80F30}" destId="{AB5AB97A-2312-4DEC-AB75-AF08582FAA14}" srcOrd="0" destOrd="0" parTransId="{F5C4A603-2716-48EE-8FB8-140180DEF2E7}" sibTransId="{4B5AEBE1-1BA2-41FA-99BB-5345391F9641}"/>
    <dgm:cxn modelId="{525BE5AC-2178-4A77-95A6-8050A7C123B4}" type="presOf" srcId="{1351813A-E34D-457A-A091-A321D4C80F30}" destId="{25EAC4B5-2E8E-4F02-A3DA-C72815BAEAA0}" srcOrd="0" destOrd="0" presId="urn:microsoft.com/office/officeart/2005/8/layout/default"/>
    <dgm:cxn modelId="{4F422174-DB13-4409-9022-0108323DA8B5}" type="presOf" srcId="{AB5AB97A-2312-4DEC-AB75-AF08582FAA14}" destId="{44FA95CD-3978-460C-8469-B4FCD52DA390}" srcOrd="0" destOrd="0" presId="urn:microsoft.com/office/officeart/2005/8/layout/default"/>
    <dgm:cxn modelId="{5F75F364-EB26-41C0-A8AE-1E43499864AF}" type="presParOf" srcId="{25EAC4B5-2E8E-4F02-A3DA-C72815BAEAA0}" destId="{44FA95CD-3978-460C-8469-B4FCD52DA39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2D8100-62D0-4A2A-B386-EFC7EBFA6ECA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24DB31-5287-43C4-BB5B-F25C6EF0048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0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Территориальный  орган</a:t>
          </a:r>
        </a:p>
      </dgm:t>
    </dgm:pt>
    <dgm:pt modelId="{E67E6B73-13B6-4544-A793-49B85411EDB8}" type="parTrans" cxnId="{B76535DA-D9A5-4A28-8892-33D282D4F227}">
      <dgm:prSet/>
      <dgm:spPr/>
      <dgm:t>
        <a:bodyPr/>
        <a:lstStyle/>
        <a:p>
          <a:endParaRPr lang="ru-RU"/>
        </a:p>
      </dgm:t>
    </dgm:pt>
    <dgm:pt modelId="{F70B29C4-534A-464A-AF85-415824EE6FD1}" type="sibTrans" cxnId="{B76535DA-D9A5-4A28-8892-33D282D4F227}">
      <dgm:prSet/>
      <dgm:spPr/>
      <dgm:t>
        <a:bodyPr/>
        <a:lstStyle/>
        <a:p>
          <a:endParaRPr lang="ru-RU"/>
        </a:p>
      </dgm:t>
    </dgm:pt>
    <dgm:pt modelId="{A4A9A185-5EBC-4219-B897-9F5FB8510442}">
      <dgm:prSet/>
      <dgm:spPr/>
      <dgm:t>
        <a:bodyPr/>
        <a:lstStyle/>
        <a:p>
          <a:pPr rtl="0"/>
          <a:r>
            <a: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Территориальный  орган</a:t>
          </a:r>
        </a:p>
      </dgm:t>
    </dgm:pt>
    <dgm:pt modelId="{BEE3514D-EE2E-4D80-BBF3-F1014D46AD44}" type="parTrans" cxnId="{8BFBF2CB-7CA1-40A5-B895-EBCCD3DBBDBF}">
      <dgm:prSet/>
      <dgm:spPr/>
      <dgm:t>
        <a:bodyPr/>
        <a:lstStyle/>
        <a:p>
          <a:endParaRPr lang="ru-RU"/>
        </a:p>
      </dgm:t>
    </dgm:pt>
    <dgm:pt modelId="{A81CBCFA-3146-40EE-9D49-D41763CEC02E}" type="sibTrans" cxnId="{8BFBF2CB-7CA1-40A5-B895-EBCCD3DBBDBF}">
      <dgm:prSet/>
      <dgm:spPr/>
      <dgm:t>
        <a:bodyPr/>
        <a:lstStyle/>
        <a:p>
          <a:endParaRPr lang="ru-RU"/>
        </a:p>
      </dgm:t>
    </dgm:pt>
    <dgm:pt modelId="{73EC82C3-46B8-4605-A42B-9ADC3F4160EE}">
      <dgm:prSet/>
      <dgm:spPr/>
      <dgm:t>
        <a:bodyPr/>
        <a:lstStyle/>
        <a:p>
          <a:pPr rtl="0"/>
          <a:r>
            <a: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Территориальный  орган</a:t>
          </a:r>
        </a:p>
      </dgm:t>
    </dgm:pt>
    <dgm:pt modelId="{53CD2A17-C9EA-4315-BC51-954D10CA33C7}" type="parTrans" cxnId="{C1B51DCD-9BED-4CFC-B2E2-24360B378A3D}">
      <dgm:prSet/>
      <dgm:spPr/>
      <dgm:t>
        <a:bodyPr/>
        <a:lstStyle/>
        <a:p>
          <a:endParaRPr lang="ru-RU"/>
        </a:p>
      </dgm:t>
    </dgm:pt>
    <dgm:pt modelId="{57216AFF-D3C5-42B8-B793-C18757F8AD21}" type="sibTrans" cxnId="{C1B51DCD-9BED-4CFC-B2E2-24360B378A3D}">
      <dgm:prSet/>
      <dgm:spPr/>
      <dgm:t>
        <a:bodyPr/>
        <a:lstStyle/>
        <a:p>
          <a:endParaRPr lang="ru-RU"/>
        </a:p>
      </dgm:t>
    </dgm:pt>
    <dgm:pt modelId="{A33B3871-3B40-4747-801F-7813E7E4C509}">
      <dgm:prSet/>
      <dgm:spPr/>
      <dgm:t>
        <a:bodyPr/>
        <a:lstStyle/>
        <a:p>
          <a:pPr rtl="0"/>
          <a:r>
            <a: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Территориальный  орган</a:t>
          </a:r>
        </a:p>
      </dgm:t>
    </dgm:pt>
    <dgm:pt modelId="{9581E7F2-EA6E-4369-B4FC-21435F6EE063}" type="parTrans" cxnId="{D8131AA5-9D71-4A2F-AE43-84D8AD97D9FB}">
      <dgm:prSet/>
      <dgm:spPr/>
      <dgm:t>
        <a:bodyPr/>
        <a:lstStyle/>
        <a:p>
          <a:endParaRPr lang="ru-RU"/>
        </a:p>
      </dgm:t>
    </dgm:pt>
    <dgm:pt modelId="{F2889B84-A788-498C-AD74-45A15718C6CE}" type="sibTrans" cxnId="{D8131AA5-9D71-4A2F-AE43-84D8AD97D9FB}">
      <dgm:prSet/>
      <dgm:spPr/>
      <dgm:t>
        <a:bodyPr/>
        <a:lstStyle/>
        <a:p>
          <a:endParaRPr lang="ru-RU"/>
        </a:p>
      </dgm:t>
    </dgm:pt>
    <dgm:pt modelId="{64B60A46-D0D9-4BC0-8D40-FB3A1F47F7C2}">
      <dgm:prSet/>
      <dgm:spPr/>
      <dgm:t>
        <a:bodyPr/>
        <a:lstStyle/>
        <a:p>
          <a:pPr rtl="0"/>
          <a:r>
            <a: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Территориальный  орган</a:t>
          </a:r>
        </a:p>
      </dgm:t>
    </dgm:pt>
    <dgm:pt modelId="{B08D3F11-1550-4F16-9874-18B197351FF0}" type="parTrans" cxnId="{8D327C1D-9972-458B-9732-319B3ECF213A}">
      <dgm:prSet/>
      <dgm:spPr/>
      <dgm:t>
        <a:bodyPr/>
        <a:lstStyle/>
        <a:p>
          <a:endParaRPr lang="ru-RU"/>
        </a:p>
      </dgm:t>
    </dgm:pt>
    <dgm:pt modelId="{F50C0512-4B0D-40AB-99EC-795DE34D56BB}" type="sibTrans" cxnId="{8D327C1D-9972-458B-9732-319B3ECF213A}">
      <dgm:prSet/>
      <dgm:spPr/>
      <dgm:t>
        <a:bodyPr/>
        <a:lstStyle/>
        <a:p>
          <a:endParaRPr lang="ru-RU"/>
        </a:p>
      </dgm:t>
    </dgm:pt>
    <dgm:pt modelId="{0A40F824-1AB4-4DCC-AB18-9783F4387A2E}">
      <dgm:prSet/>
      <dgm:spPr/>
      <dgm:t>
        <a:bodyPr/>
        <a:lstStyle/>
        <a:p>
          <a:pPr rtl="0"/>
          <a:r>
            <a: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Территориальный  орган</a:t>
          </a:r>
        </a:p>
      </dgm:t>
    </dgm:pt>
    <dgm:pt modelId="{B1ECFEEB-94AB-4114-8C39-7E21CA45A78D}" type="parTrans" cxnId="{47E2FCFF-859B-4459-8889-411039116D62}">
      <dgm:prSet/>
      <dgm:spPr/>
      <dgm:t>
        <a:bodyPr/>
        <a:lstStyle/>
        <a:p>
          <a:endParaRPr lang="ru-RU"/>
        </a:p>
      </dgm:t>
    </dgm:pt>
    <dgm:pt modelId="{8C6AF4BC-6294-469B-91F6-048D1144F9AC}" type="sibTrans" cxnId="{47E2FCFF-859B-4459-8889-411039116D62}">
      <dgm:prSet/>
      <dgm:spPr/>
      <dgm:t>
        <a:bodyPr/>
        <a:lstStyle/>
        <a:p>
          <a:endParaRPr lang="ru-RU"/>
        </a:p>
      </dgm:t>
    </dgm:pt>
    <dgm:pt modelId="{A6421379-E928-4801-A6F9-E3CD4ECDD174}">
      <dgm:prSet/>
      <dgm:spPr/>
      <dgm:t>
        <a:bodyPr/>
        <a:lstStyle/>
        <a:p>
          <a:pPr rtl="0"/>
          <a:r>
            <a: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Территориальный  орган</a:t>
          </a:r>
        </a:p>
      </dgm:t>
    </dgm:pt>
    <dgm:pt modelId="{BF1435E3-D289-4B00-BA5A-52B78DEA09D0}" type="parTrans" cxnId="{FC48AC28-141B-46A4-9F50-A1714498B2FE}">
      <dgm:prSet/>
      <dgm:spPr/>
      <dgm:t>
        <a:bodyPr/>
        <a:lstStyle/>
        <a:p>
          <a:endParaRPr lang="ru-RU"/>
        </a:p>
      </dgm:t>
    </dgm:pt>
    <dgm:pt modelId="{5C97D2AE-B71A-4871-BE80-EBEEE3F9BB1B}" type="sibTrans" cxnId="{FC48AC28-141B-46A4-9F50-A1714498B2FE}">
      <dgm:prSet/>
      <dgm:spPr/>
      <dgm:t>
        <a:bodyPr/>
        <a:lstStyle/>
        <a:p>
          <a:endParaRPr lang="ru-RU"/>
        </a:p>
      </dgm:t>
    </dgm:pt>
    <dgm:pt modelId="{AB5D1311-2917-48D7-9378-BB73B7699917}" type="pres">
      <dgm:prSet presAssocID="{7D2D8100-62D0-4A2A-B386-EFC7EBFA6E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D606BE-F156-4B56-9BC5-1E3891F7372E}" type="pres">
      <dgm:prSet presAssocID="{BF24DB31-5287-43C4-BB5B-F25C6EF00488}" presName="node" presStyleLbl="node1" presStyleIdx="0" presStyleCnt="7" custRadScaleRad="96952" custRadScaleInc="-6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28CFE-0890-4CAE-AE07-3FA1257F8B71}" type="pres">
      <dgm:prSet presAssocID="{F70B29C4-534A-464A-AF85-415824EE6FD1}" presName="sibTrans" presStyleLbl="sibTrans2D1" presStyleIdx="0" presStyleCnt="7"/>
      <dgm:spPr/>
      <dgm:t>
        <a:bodyPr/>
        <a:lstStyle/>
        <a:p>
          <a:endParaRPr lang="ru-RU"/>
        </a:p>
      </dgm:t>
    </dgm:pt>
    <dgm:pt modelId="{F5AAC797-CC44-49F7-A74B-38E33C4A3622}" type="pres">
      <dgm:prSet presAssocID="{F70B29C4-534A-464A-AF85-415824EE6FD1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5952F739-43DB-4B49-96BA-0CF015E11BD3}" type="pres">
      <dgm:prSet presAssocID="{A4A9A185-5EBC-4219-B897-9F5FB8510442}" presName="node" presStyleLbl="node1" presStyleIdx="1" presStyleCnt="7" custRadScaleRad="153528" custRadScaleInc="16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DF9DF-4B97-46D1-A519-F1EBCDEDC81A}" type="pres">
      <dgm:prSet presAssocID="{A81CBCFA-3146-40EE-9D49-D41763CEC02E}" presName="sibTrans" presStyleLbl="sibTrans2D1" presStyleIdx="1" presStyleCnt="7"/>
      <dgm:spPr/>
      <dgm:t>
        <a:bodyPr/>
        <a:lstStyle/>
        <a:p>
          <a:endParaRPr lang="ru-RU"/>
        </a:p>
      </dgm:t>
    </dgm:pt>
    <dgm:pt modelId="{84328DEE-66AF-4387-BE50-09897A9432D9}" type="pres">
      <dgm:prSet presAssocID="{A81CBCFA-3146-40EE-9D49-D41763CEC02E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0EA58654-D6D5-4172-9F12-E7FD2C3BFC83}" type="pres">
      <dgm:prSet presAssocID="{A6421379-E928-4801-A6F9-E3CD4ECDD174}" presName="node" presStyleLbl="node1" presStyleIdx="2" presStyleCnt="7" custRadScaleRad="148473" custRadScaleInc="-10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EF948-304D-4C37-8194-38B4CE3F5193}" type="pres">
      <dgm:prSet presAssocID="{5C97D2AE-B71A-4871-BE80-EBEEE3F9BB1B}" presName="sibTrans" presStyleLbl="sibTrans2D1" presStyleIdx="2" presStyleCnt="7"/>
      <dgm:spPr/>
      <dgm:t>
        <a:bodyPr/>
        <a:lstStyle/>
        <a:p>
          <a:endParaRPr lang="ru-RU"/>
        </a:p>
      </dgm:t>
    </dgm:pt>
    <dgm:pt modelId="{A91ABD50-F7FE-4BA0-8AB7-019992D8BDC8}" type="pres">
      <dgm:prSet presAssocID="{5C97D2AE-B71A-4871-BE80-EBEEE3F9BB1B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2D125282-1C6E-44AD-964B-E3BC90636F30}" type="pres">
      <dgm:prSet presAssocID="{0A40F824-1AB4-4DCC-AB18-9783F4387A2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CCFA7-93E6-40FD-8B0F-669D8637CF64}" type="pres">
      <dgm:prSet presAssocID="{8C6AF4BC-6294-469B-91F6-048D1144F9AC}" presName="sibTrans" presStyleLbl="sibTrans2D1" presStyleIdx="3" presStyleCnt="7"/>
      <dgm:spPr/>
      <dgm:t>
        <a:bodyPr/>
        <a:lstStyle/>
        <a:p>
          <a:endParaRPr lang="ru-RU"/>
        </a:p>
      </dgm:t>
    </dgm:pt>
    <dgm:pt modelId="{09174D54-CB31-4A56-97B8-020D443AA6C2}" type="pres">
      <dgm:prSet presAssocID="{8C6AF4BC-6294-469B-91F6-048D1144F9AC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163CFAA1-CEEE-4B6D-90B2-CF9A952345AE}" type="pres">
      <dgm:prSet presAssocID="{73EC82C3-46B8-4605-A42B-9ADC3F4160E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28020-6AD1-45F8-81CA-555EEFEDD839}" type="pres">
      <dgm:prSet presAssocID="{57216AFF-D3C5-42B8-B793-C18757F8AD21}" presName="sibTrans" presStyleLbl="sibTrans2D1" presStyleIdx="4" presStyleCnt="7"/>
      <dgm:spPr/>
      <dgm:t>
        <a:bodyPr/>
        <a:lstStyle/>
        <a:p>
          <a:endParaRPr lang="ru-RU"/>
        </a:p>
      </dgm:t>
    </dgm:pt>
    <dgm:pt modelId="{426CF076-6ED2-44EB-B81E-2FD2BAC2B8D1}" type="pres">
      <dgm:prSet presAssocID="{57216AFF-D3C5-42B8-B793-C18757F8AD21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0DBB1DDA-65C8-4CF6-9BCB-A7E1ECAB0C2C}" type="pres">
      <dgm:prSet presAssocID="{A33B3871-3B40-4747-801F-7813E7E4C509}" presName="node" presStyleLbl="node1" presStyleIdx="5" presStyleCnt="7" custRadScaleRad="151198" custRadScaleInc="-7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9FF97-DBEA-47FB-8C59-A0A1D8800B38}" type="pres">
      <dgm:prSet presAssocID="{F2889B84-A788-498C-AD74-45A15718C6CE}" presName="sibTrans" presStyleLbl="sibTrans2D1" presStyleIdx="5" presStyleCnt="7"/>
      <dgm:spPr/>
      <dgm:t>
        <a:bodyPr/>
        <a:lstStyle/>
        <a:p>
          <a:endParaRPr lang="ru-RU"/>
        </a:p>
      </dgm:t>
    </dgm:pt>
    <dgm:pt modelId="{5BC91082-54FC-4385-9918-35C9E76E39BB}" type="pres">
      <dgm:prSet presAssocID="{F2889B84-A788-498C-AD74-45A15718C6CE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1C97C4EF-41D7-401B-97F9-391AC0417AE2}" type="pres">
      <dgm:prSet presAssocID="{64B60A46-D0D9-4BC0-8D40-FB3A1F47F7C2}" presName="node" presStyleLbl="node1" presStyleIdx="6" presStyleCnt="7" custRadScaleRad="155429" custRadScaleInc="-29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DE1CD-9AEE-42C1-92EB-937C3E7FCFC3}" type="pres">
      <dgm:prSet presAssocID="{F50C0512-4B0D-40AB-99EC-795DE34D56BB}" presName="sibTrans" presStyleLbl="sibTrans2D1" presStyleIdx="6" presStyleCnt="7"/>
      <dgm:spPr/>
      <dgm:t>
        <a:bodyPr/>
        <a:lstStyle/>
        <a:p>
          <a:endParaRPr lang="ru-RU"/>
        </a:p>
      </dgm:t>
    </dgm:pt>
    <dgm:pt modelId="{DC82B2F5-7C8C-4182-B177-D2E0F0DF164D}" type="pres">
      <dgm:prSet presAssocID="{F50C0512-4B0D-40AB-99EC-795DE34D56BB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47E2FCFF-859B-4459-8889-411039116D62}" srcId="{7D2D8100-62D0-4A2A-B386-EFC7EBFA6ECA}" destId="{0A40F824-1AB4-4DCC-AB18-9783F4387A2E}" srcOrd="3" destOrd="0" parTransId="{B1ECFEEB-94AB-4114-8C39-7E21CA45A78D}" sibTransId="{8C6AF4BC-6294-469B-91F6-048D1144F9AC}"/>
    <dgm:cxn modelId="{17CEFB2D-566D-45C3-964C-2A5696C04225}" type="presOf" srcId="{7D2D8100-62D0-4A2A-B386-EFC7EBFA6ECA}" destId="{AB5D1311-2917-48D7-9378-BB73B7699917}" srcOrd="0" destOrd="0" presId="urn:microsoft.com/office/officeart/2005/8/layout/cycle2"/>
    <dgm:cxn modelId="{E738DAD2-F678-4D1F-B3D7-96AC3EF9CE0E}" type="presOf" srcId="{F2889B84-A788-498C-AD74-45A15718C6CE}" destId="{A059FF97-DBEA-47FB-8C59-A0A1D8800B38}" srcOrd="0" destOrd="0" presId="urn:microsoft.com/office/officeart/2005/8/layout/cycle2"/>
    <dgm:cxn modelId="{8D327C1D-9972-458B-9732-319B3ECF213A}" srcId="{7D2D8100-62D0-4A2A-B386-EFC7EBFA6ECA}" destId="{64B60A46-D0D9-4BC0-8D40-FB3A1F47F7C2}" srcOrd="6" destOrd="0" parTransId="{B08D3F11-1550-4F16-9874-18B197351FF0}" sibTransId="{F50C0512-4B0D-40AB-99EC-795DE34D56BB}"/>
    <dgm:cxn modelId="{04371954-132F-4522-B810-40AF82780601}" type="presOf" srcId="{57216AFF-D3C5-42B8-B793-C18757F8AD21}" destId="{21B28020-6AD1-45F8-81CA-555EEFEDD839}" srcOrd="0" destOrd="0" presId="urn:microsoft.com/office/officeart/2005/8/layout/cycle2"/>
    <dgm:cxn modelId="{506F42DF-ADBE-4A50-84F2-360569913CF9}" type="presOf" srcId="{73EC82C3-46B8-4605-A42B-9ADC3F4160EE}" destId="{163CFAA1-CEEE-4B6D-90B2-CF9A952345AE}" srcOrd="0" destOrd="0" presId="urn:microsoft.com/office/officeart/2005/8/layout/cycle2"/>
    <dgm:cxn modelId="{4A90997D-66FB-4102-93EE-EE24D7689A88}" type="presOf" srcId="{5C97D2AE-B71A-4871-BE80-EBEEE3F9BB1B}" destId="{F19EF948-304D-4C37-8194-38B4CE3F5193}" srcOrd="0" destOrd="0" presId="urn:microsoft.com/office/officeart/2005/8/layout/cycle2"/>
    <dgm:cxn modelId="{2E2D6B5A-7A38-4EA8-926C-D82527B5FF88}" type="presOf" srcId="{5C97D2AE-B71A-4871-BE80-EBEEE3F9BB1B}" destId="{A91ABD50-F7FE-4BA0-8AB7-019992D8BDC8}" srcOrd="1" destOrd="0" presId="urn:microsoft.com/office/officeart/2005/8/layout/cycle2"/>
    <dgm:cxn modelId="{8B4BAFE8-11AB-4B61-A38E-A6B937BDC80C}" type="presOf" srcId="{A81CBCFA-3146-40EE-9D49-D41763CEC02E}" destId="{84328DEE-66AF-4387-BE50-09897A9432D9}" srcOrd="1" destOrd="0" presId="urn:microsoft.com/office/officeart/2005/8/layout/cycle2"/>
    <dgm:cxn modelId="{5D8CD314-A2DE-4514-995D-A3ABF91109D9}" type="presOf" srcId="{F70B29C4-534A-464A-AF85-415824EE6FD1}" destId="{F5AAC797-CC44-49F7-A74B-38E33C4A3622}" srcOrd="1" destOrd="0" presId="urn:microsoft.com/office/officeart/2005/8/layout/cycle2"/>
    <dgm:cxn modelId="{676BE9A0-9985-43EA-A1AD-F2A263E0A8D1}" type="presOf" srcId="{64B60A46-D0D9-4BC0-8D40-FB3A1F47F7C2}" destId="{1C97C4EF-41D7-401B-97F9-391AC0417AE2}" srcOrd="0" destOrd="0" presId="urn:microsoft.com/office/officeart/2005/8/layout/cycle2"/>
    <dgm:cxn modelId="{C7D63C3B-260C-4DCF-B830-B31590528570}" type="presOf" srcId="{0A40F824-1AB4-4DCC-AB18-9783F4387A2E}" destId="{2D125282-1C6E-44AD-964B-E3BC90636F30}" srcOrd="0" destOrd="0" presId="urn:microsoft.com/office/officeart/2005/8/layout/cycle2"/>
    <dgm:cxn modelId="{1D66E620-6AA9-4E64-B5BF-476AB7116E4C}" type="presOf" srcId="{8C6AF4BC-6294-469B-91F6-048D1144F9AC}" destId="{440CCFA7-93E6-40FD-8B0F-669D8637CF64}" srcOrd="0" destOrd="0" presId="urn:microsoft.com/office/officeart/2005/8/layout/cycle2"/>
    <dgm:cxn modelId="{774BED32-76F7-4331-B373-560F8ED4835F}" type="presOf" srcId="{A33B3871-3B40-4747-801F-7813E7E4C509}" destId="{0DBB1DDA-65C8-4CF6-9BCB-A7E1ECAB0C2C}" srcOrd="0" destOrd="0" presId="urn:microsoft.com/office/officeart/2005/8/layout/cycle2"/>
    <dgm:cxn modelId="{DAECA02F-ECAB-4B2B-B9A5-DB9AAB5FEB4D}" type="presOf" srcId="{F70B29C4-534A-464A-AF85-415824EE6FD1}" destId="{22128CFE-0890-4CAE-AE07-3FA1257F8B71}" srcOrd="0" destOrd="0" presId="urn:microsoft.com/office/officeart/2005/8/layout/cycle2"/>
    <dgm:cxn modelId="{118BF99A-1CB0-4D73-A5EF-ABAA2EADF8A5}" type="presOf" srcId="{F50C0512-4B0D-40AB-99EC-795DE34D56BB}" destId="{21EDE1CD-9AEE-42C1-92EB-937C3E7FCFC3}" srcOrd="0" destOrd="0" presId="urn:microsoft.com/office/officeart/2005/8/layout/cycle2"/>
    <dgm:cxn modelId="{A919676C-8E89-4562-A58E-E3DE19E3DEE6}" type="presOf" srcId="{8C6AF4BC-6294-469B-91F6-048D1144F9AC}" destId="{09174D54-CB31-4A56-97B8-020D443AA6C2}" srcOrd="1" destOrd="0" presId="urn:microsoft.com/office/officeart/2005/8/layout/cycle2"/>
    <dgm:cxn modelId="{D8131AA5-9D71-4A2F-AE43-84D8AD97D9FB}" srcId="{7D2D8100-62D0-4A2A-B386-EFC7EBFA6ECA}" destId="{A33B3871-3B40-4747-801F-7813E7E4C509}" srcOrd="5" destOrd="0" parTransId="{9581E7F2-EA6E-4369-B4FC-21435F6EE063}" sibTransId="{F2889B84-A788-498C-AD74-45A15718C6CE}"/>
    <dgm:cxn modelId="{FC48AC28-141B-46A4-9F50-A1714498B2FE}" srcId="{7D2D8100-62D0-4A2A-B386-EFC7EBFA6ECA}" destId="{A6421379-E928-4801-A6F9-E3CD4ECDD174}" srcOrd="2" destOrd="0" parTransId="{BF1435E3-D289-4B00-BA5A-52B78DEA09D0}" sibTransId="{5C97D2AE-B71A-4871-BE80-EBEEE3F9BB1B}"/>
    <dgm:cxn modelId="{8BFBF2CB-7CA1-40A5-B895-EBCCD3DBBDBF}" srcId="{7D2D8100-62D0-4A2A-B386-EFC7EBFA6ECA}" destId="{A4A9A185-5EBC-4219-B897-9F5FB8510442}" srcOrd="1" destOrd="0" parTransId="{BEE3514D-EE2E-4D80-BBF3-F1014D46AD44}" sibTransId="{A81CBCFA-3146-40EE-9D49-D41763CEC02E}"/>
    <dgm:cxn modelId="{392C6E10-823D-4A21-9D39-921E98F609F2}" type="presOf" srcId="{BF24DB31-5287-43C4-BB5B-F25C6EF00488}" destId="{7ED606BE-F156-4B56-9BC5-1E3891F7372E}" srcOrd="0" destOrd="0" presId="urn:microsoft.com/office/officeart/2005/8/layout/cycle2"/>
    <dgm:cxn modelId="{D51570EE-6838-4022-A378-D3B14351567D}" type="presOf" srcId="{F2889B84-A788-498C-AD74-45A15718C6CE}" destId="{5BC91082-54FC-4385-9918-35C9E76E39BB}" srcOrd="1" destOrd="0" presId="urn:microsoft.com/office/officeart/2005/8/layout/cycle2"/>
    <dgm:cxn modelId="{06FC2D9A-A19D-4FE7-AB2F-F9B22E01F1CC}" type="presOf" srcId="{57216AFF-D3C5-42B8-B793-C18757F8AD21}" destId="{426CF076-6ED2-44EB-B81E-2FD2BAC2B8D1}" srcOrd="1" destOrd="0" presId="urn:microsoft.com/office/officeart/2005/8/layout/cycle2"/>
    <dgm:cxn modelId="{C1B51DCD-9BED-4CFC-B2E2-24360B378A3D}" srcId="{7D2D8100-62D0-4A2A-B386-EFC7EBFA6ECA}" destId="{73EC82C3-46B8-4605-A42B-9ADC3F4160EE}" srcOrd="4" destOrd="0" parTransId="{53CD2A17-C9EA-4315-BC51-954D10CA33C7}" sibTransId="{57216AFF-D3C5-42B8-B793-C18757F8AD21}"/>
    <dgm:cxn modelId="{C9957DBB-EC31-4F7B-B45A-C16E79F7EC5D}" type="presOf" srcId="{A81CBCFA-3146-40EE-9D49-D41763CEC02E}" destId="{EA4DF9DF-4B97-46D1-A519-F1EBCDEDC81A}" srcOrd="0" destOrd="0" presId="urn:microsoft.com/office/officeart/2005/8/layout/cycle2"/>
    <dgm:cxn modelId="{B76535DA-D9A5-4A28-8892-33D282D4F227}" srcId="{7D2D8100-62D0-4A2A-B386-EFC7EBFA6ECA}" destId="{BF24DB31-5287-43C4-BB5B-F25C6EF00488}" srcOrd="0" destOrd="0" parTransId="{E67E6B73-13B6-4544-A793-49B85411EDB8}" sibTransId="{F70B29C4-534A-464A-AF85-415824EE6FD1}"/>
    <dgm:cxn modelId="{ECF2D11A-8F6B-48C6-8665-B6BEC99569B1}" type="presOf" srcId="{F50C0512-4B0D-40AB-99EC-795DE34D56BB}" destId="{DC82B2F5-7C8C-4182-B177-D2E0F0DF164D}" srcOrd="1" destOrd="0" presId="urn:microsoft.com/office/officeart/2005/8/layout/cycle2"/>
    <dgm:cxn modelId="{42DB7904-61A9-405D-A8DE-3B76894DFCAA}" type="presOf" srcId="{A6421379-E928-4801-A6F9-E3CD4ECDD174}" destId="{0EA58654-D6D5-4172-9F12-E7FD2C3BFC83}" srcOrd="0" destOrd="0" presId="urn:microsoft.com/office/officeart/2005/8/layout/cycle2"/>
    <dgm:cxn modelId="{56FCDBFB-95E9-4B01-9745-00A8155502ED}" type="presOf" srcId="{A4A9A185-5EBC-4219-B897-9F5FB8510442}" destId="{5952F739-43DB-4B49-96BA-0CF015E11BD3}" srcOrd="0" destOrd="0" presId="urn:microsoft.com/office/officeart/2005/8/layout/cycle2"/>
    <dgm:cxn modelId="{538B98F8-DB64-4D2C-A592-7236CD95480C}" type="presParOf" srcId="{AB5D1311-2917-48D7-9378-BB73B7699917}" destId="{7ED606BE-F156-4B56-9BC5-1E3891F7372E}" srcOrd="0" destOrd="0" presId="urn:microsoft.com/office/officeart/2005/8/layout/cycle2"/>
    <dgm:cxn modelId="{D802258C-2C0D-445F-AB57-8F93163B2DA7}" type="presParOf" srcId="{AB5D1311-2917-48D7-9378-BB73B7699917}" destId="{22128CFE-0890-4CAE-AE07-3FA1257F8B71}" srcOrd="1" destOrd="0" presId="urn:microsoft.com/office/officeart/2005/8/layout/cycle2"/>
    <dgm:cxn modelId="{95FC8AD5-2104-491B-B92C-256BC4CAE161}" type="presParOf" srcId="{22128CFE-0890-4CAE-AE07-3FA1257F8B71}" destId="{F5AAC797-CC44-49F7-A74B-38E33C4A3622}" srcOrd="0" destOrd="0" presId="urn:microsoft.com/office/officeart/2005/8/layout/cycle2"/>
    <dgm:cxn modelId="{9CB0A3E8-799F-4489-A6E6-E179FB7E2BC8}" type="presParOf" srcId="{AB5D1311-2917-48D7-9378-BB73B7699917}" destId="{5952F739-43DB-4B49-96BA-0CF015E11BD3}" srcOrd="2" destOrd="0" presId="urn:microsoft.com/office/officeart/2005/8/layout/cycle2"/>
    <dgm:cxn modelId="{5A93C89A-970F-4D71-8FB6-645CB39B936B}" type="presParOf" srcId="{AB5D1311-2917-48D7-9378-BB73B7699917}" destId="{EA4DF9DF-4B97-46D1-A519-F1EBCDEDC81A}" srcOrd="3" destOrd="0" presId="urn:microsoft.com/office/officeart/2005/8/layout/cycle2"/>
    <dgm:cxn modelId="{51AD15F4-B68E-4062-95F5-4DC72D5D68B6}" type="presParOf" srcId="{EA4DF9DF-4B97-46D1-A519-F1EBCDEDC81A}" destId="{84328DEE-66AF-4387-BE50-09897A9432D9}" srcOrd="0" destOrd="0" presId="urn:microsoft.com/office/officeart/2005/8/layout/cycle2"/>
    <dgm:cxn modelId="{DF8B2D73-65DB-4508-8F51-FD7D9CFFF8F5}" type="presParOf" srcId="{AB5D1311-2917-48D7-9378-BB73B7699917}" destId="{0EA58654-D6D5-4172-9F12-E7FD2C3BFC83}" srcOrd="4" destOrd="0" presId="urn:microsoft.com/office/officeart/2005/8/layout/cycle2"/>
    <dgm:cxn modelId="{FED3DA64-91DB-4A73-BD6A-012DEDF7CF2C}" type="presParOf" srcId="{AB5D1311-2917-48D7-9378-BB73B7699917}" destId="{F19EF948-304D-4C37-8194-38B4CE3F5193}" srcOrd="5" destOrd="0" presId="urn:microsoft.com/office/officeart/2005/8/layout/cycle2"/>
    <dgm:cxn modelId="{5E572347-9CE9-469E-8ED6-944080902D9D}" type="presParOf" srcId="{F19EF948-304D-4C37-8194-38B4CE3F5193}" destId="{A91ABD50-F7FE-4BA0-8AB7-019992D8BDC8}" srcOrd="0" destOrd="0" presId="urn:microsoft.com/office/officeart/2005/8/layout/cycle2"/>
    <dgm:cxn modelId="{0AB36650-0FDE-4803-8D5E-03A01CE7C01A}" type="presParOf" srcId="{AB5D1311-2917-48D7-9378-BB73B7699917}" destId="{2D125282-1C6E-44AD-964B-E3BC90636F30}" srcOrd="6" destOrd="0" presId="urn:microsoft.com/office/officeart/2005/8/layout/cycle2"/>
    <dgm:cxn modelId="{AEBB6282-9682-4C1C-AFFC-B2F948533783}" type="presParOf" srcId="{AB5D1311-2917-48D7-9378-BB73B7699917}" destId="{440CCFA7-93E6-40FD-8B0F-669D8637CF64}" srcOrd="7" destOrd="0" presId="urn:microsoft.com/office/officeart/2005/8/layout/cycle2"/>
    <dgm:cxn modelId="{30D05BB3-881E-486D-B4C7-3F9947D47E6F}" type="presParOf" srcId="{440CCFA7-93E6-40FD-8B0F-669D8637CF64}" destId="{09174D54-CB31-4A56-97B8-020D443AA6C2}" srcOrd="0" destOrd="0" presId="urn:microsoft.com/office/officeart/2005/8/layout/cycle2"/>
    <dgm:cxn modelId="{C742A68D-DB0F-4D34-9240-1F205CF32927}" type="presParOf" srcId="{AB5D1311-2917-48D7-9378-BB73B7699917}" destId="{163CFAA1-CEEE-4B6D-90B2-CF9A952345AE}" srcOrd="8" destOrd="0" presId="urn:microsoft.com/office/officeart/2005/8/layout/cycle2"/>
    <dgm:cxn modelId="{BE5B10BD-8E18-436D-9790-D7D0F22EF9A3}" type="presParOf" srcId="{AB5D1311-2917-48D7-9378-BB73B7699917}" destId="{21B28020-6AD1-45F8-81CA-555EEFEDD839}" srcOrd="9" destOrd="0" presId="urn:microsoft.com/office/officeart/2005/8/layout/cycle2"/>
    <dgm:cxn modelId="{D492AC0B-B79D-4343-BADA-08475900107F}" type="presParOf" srcId="{21B28020-6AD1-45F8-81CA-555EEFEDD839}" destId="{426CF076-6ED2-44EB-B81E-2FD2BAC2B8D1}" srcOrd="0" destOrd="0" presId="urn:microsoft.com/office/officeart/2005/8/layout/cycle2"/>
    <dgm:cxn modelId="{A3F4F9AC-0955-400B-B893-45F0B54C5E02}" type="presParOf" srcId="{AB5D1311-2917-48D7-9378-BB73B7699917}" destId="{0DBB1DDA-65C8-4CF6-9BCB-A7E1ECAB0C2C}" srcOrd="10" destOrd="0" presId="urn:microsoft.com/office/officeart/2005/8/layout/cycle2"/>
    <dgm:cxn modelId="{8891B5C6-5A10-4AC3-A61C-1F26B19CF5FE}" type="presParOf" srcId="{AB5D1311-2917-48D7-9378-BB73B7699917}" destId="{A059FF97-DBEA-47FB-8C59-A0A1D8800B38}" srcOrd="11" destOrd="0" presId="urn:microsoft.com/office/officeart/2005/8/layout/cycle2"/>
    <dgm:cxn modelId="{D00A0789-F54D-4236-843A-02E5653DAF2C}" type="presParOf" srcId="{A059FF97-DBEA-47FB-8C59-A0A1D8800B38}" destId="{5BC91082-54FC-4385-9918-35C9E76E39BB}" srcOrd="0" destOrd="0" presId="urn:microsoft.com/office/officeart/2005/8/layout/cycle2"/>
    <dgm:cxn modelId="{45E9728F-9DF9-4C8E-801B-9D93C03BDE5E}" type="presParOf" srcId="{AB5D1311-2917-48D7-9378-BB73B7699917}" destId="{1C97C4EF-41D7-401B-97F9-391AC0417AE2}" srcOrd="12" destOrd="0" presId="urn:microsoft.com/office/officeart/2005/8/layout/cycle2"/>
    <dgm:cxn modelId="{0E926B05-D1FE-4CDA-9625-BD73B7F442F7}" type="presParOf" srcId="{AB5D1311-2917-48D7-9378-BB73B7699917}" destId="{21EDE1CD-9AEE-42C1-92EB-937C3E7FCFC3}" srcOrd="13" destOrd="0" presId="urn:microsoft.com/office/officeart/2005/8/layout/cycle2"/>
    <dgm:cxn modelId="{4E9D20BF-8A8A-45ED-894A-F57F4C0F116B}" type="presParOf" srcId="{21EDE1CD-9AEE-42C1-92EB-937C3E7FCFC3}" destId="{DC82B2F5-7C8C-4182-B177-D2E0F0DF164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1B08C6-41EC-4EE7-87BD-DC7C069A204F}">
      <dsp:nvSpPr>
        <dsp:cNvPr id="0" name=""/>
        <dsp:cNvSpPr/>
      </dsp:nvSpPr>
      <dsp:spPr>
        <a:xfrm>
          <a:off x="0" y="0"/>
          <a:ext cx="5835179" cy="51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Ингушское УФАС России</a:t>
          </a:r>
          <a:endParaRPr lang="ru-RU" sz="2200" b="1" kern="1200" dirty="0"/>
        </a:p>
      </dsp:txBody>
      <dsp:txXfrm>
        <a:off x="0" y="0"/>
        <a:ext cx="5835179" cy="514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234546-D1FD-42DE-A1EC-B146272A2E79}">
      <dsp:nvSpPr>
        <dsp:cNvPr id="0" name=""/>
        <dsp:cNvSpPr/>
      </dsp:nvSpPr>
      <dsp:spPr>
        <a:xfrm>
          <a:off x="0" y="0"/>
          <a:ext cx="6858048" cy="196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 соответствии с приказом ФАС России от 26.05.2016г. №665/16 «Об утверждении Реестра тем общероссийской специализации территориальных органов Федеральной антимонопольной службы», Ингушское УФАС России является ответственным по теме: «Контроль за соблюдением требований статьи 15 Федерального закона от 26.07.2006 №135-ФЗ «О защите конкуренции» (далее –Закон о защите конкуренции). Проблемные вопросы ее применения.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</dsp:txBody>
      <dsp:txXfrm>
        <a:off x="0" y="0"/>
        <a:ext cx="6858048" cy="1965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F943A0-677D-4DD6-80F3-1D781EFF998F}">
      <dsp:nvSpPr>
        <dsp:cNvPr id="0" name=""/>
        <dsp:cNvSpPr/>
      </dsp:nvSpPr>
      <dsp:spPr>
        <a:xfrm>
          <a:off x="0" y="0"/>
          <a:ext cx="3168351" cy="1080120"/>
        </a:xfrm>
        <a:prstGeom prst="roundRect">
          <a:avLst>
            <a:gd name="adj" fmla="val 85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66682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В случае выявления признаков нарушения </a:t>
          </a:r>
          <a:r>
            <a:rPr lang="ru-RU" sz="1200" b="1" kern="1200" dirty="0" smtClean="0">
              <a:solidFill>
                <a:schemeClr val="bg1"/>
              </a:solidFill>
              <a:hlinkClick xmlns:r="http://schemas.openxmlformats.org/officeDocument/2006/relationships" r:id=""/>
            </a:rPr>
            <a:t>пунктов3</a:t>
          </a:r>
          <a:r>
            <a:rPr lang="ru-RU" sz="1200" b="1" kern="1200" dirty="0" smtClean="0">
              <a:solidFill>
                <a:schemeClr val="bg1"/>
              </a:solidFill>
            </a:rPr>
            <a:t>, </a:t>
          </a:r>
          <a:r>
            <a:rPr lang="ru-RU" sz="1200" b="1" kern="1200" dirty="0" smtClean="0">
              <a:solidFill>
                <a:schemeClr val="bg1"/>
              </a:solidFill>
              <a:hlinkClick xmlns:r="http://schemas.openxmlformats.org/officeDocument/2006/relationships" r:id=""/>
            </a:rPr>
            <a:t>5</a:t>
          </a:r>
          <a:r>
            <a:rPr lang="ru-RU" sz="1200" b="1" kern="1200" dirty="0" smtClean="0">
              <a:solidFill>
                <a:schemeClr val="bg1"/>
              </a:solidFill>
            </a:rPr>
            <a:t>, </a:t>
          </a:r>
          <a:r>
            <a:rPr lang="ru-RU" sz="1200" b="1" kern="1200" dirty="0" smtClean="0">
              <a:solidFill>
                <a:schemeClr val="bg1"/>
              </a:solidFill>
              <a:hlinkClick xmlns:r="http://schemas.openxmlformats.org/officeDocument/2006/relationships" r:id=""/>
            </a:rPr>
            <a:t>6</a:t>
          </a:r>
          <a:r>
            <a:rPr lang="ru-RU" sz="1200" b="1" kern="1200" dirty="0" smtClean="0">
              <a:solidFill>
                <a:schemeClr val="bg1"/>
              </a:solidFill>
            </a:rPr>
            <a:t> и </a:t>
          </a:r>
          <a:r>
            <a:rPr lang="ru-RU" sz="1200" b="1" kern="1200" dirty="0" smtClean="0">
              <a:solidFill>
                <a:schemeClr val="bg1"/>
              </a:solidFill>
              <a:hlinkClick xmlns:r="http://schemas.openxmlformats.org/officeDocument/2006/relationships" r:id=""/>
            </a:rPr>
            <a:t>8 части 1 статьи 10</a:t>
          </a:r>
          <a:r>
            <a:rPr lang="ru-RU" sz="1200" b="1" kern="1200" dirty="0" smtClean="0">
              <a:solidFill>
                <a:schemeClr val="bg1"/>
              </a:solidFill>
            </a:rPr>
            <a:t>,  с</a:t>
          </a:r>
          <a:r>
            <a:rPr lang="ru-RU" sz="1200" b="1" kern="1200" dirty="0" smtClean="0">
              <a:solidFill>
                <a:schemeClr val="bg1"/>
              </a:solidFill>
              <a:hlinkClick xmlns:r="http://schemas.openxmlformats.org/officeDocument/2006/relationships" r:id=""/>
            </a:rPr>
            <a:t>татей14.1</a:t>
          </a:r>
          <a:r>
            <a:rPr lang="ru-RU" sz="1200" b="1" kern="1200" dirty="0" smtClean="0">
              <a:solidFill>
                <a:schemeClr val="bg1"/>
              </a:solidFill>
            </a:rPr>
            <a:t>, </a:t>
          </a:r>
          <a:r>
            <a:rPr lang="ru-RU" sz="1200" b="1" kern="1200" dirty="0" smtClean="0">
              <a:solidFill>
                <a:schemeClr val="bg1"/>
              </a:solidFill>
              <a:hlinkClick xmlns:r="http://schemas.openxmlformats.org/officeDocument/2006/relationships" r:id=""/>
            </a:rPr>
            <a:t>14.2</a:t>
          </a:r>
          <a:r>
            <a:rPr lang="ru-RU" sz="1200" b="1" kern="1200" dirty="0" smtClean="0">
              <a:solidFill>
                <a:schemeClr val="bg1"/>
              </a:solidFill>
            </a:rPr>
            <a:t>, </a:t>
          </a:r>
          <a:r>
            <a:rPr lang="ru-RU" sz="1200" b="1" kern="1200" dirty="0" smtClean="0">
              <a:solidFill>
                <a:schemeClr val="bg1"/>
              </a:solidFill>
              <a:hlinkClick xmlns:r="http://schemas.openxmlformats.org/officeDocument/2006/relationships" r:id=""/>
            </a:rPr>
            <a:t>14.3</a:t>
          </a:r>
          <a:r>
            <a:rPr lang="ru-RU" sz="1200" b="1" kern="1200" dirty="0" smtClean="0">
              <a:solidFill>
                <a:schemeClr val="bg1"/>
              </a:solidFill>
            </a:rPr>
            <a:t>, </a:t>
          </a:r>
          <a:r>
            <a:rPr lang="ru-RU" sz="1200" b="1" kern="1200" dirty="0" smtClean="0">
              <a:solidFill>
                <a:schemeClr val="bg1"/>
              </a:solidFill>
              <a:hlinkClick xmlns:r="http://schemas.openxmlformats.org/officeDocument/2006/relationships" r:id=""/>
            </a:rPr>
            <a:t>14.7</a:t>
          </a:r>
          <a:r>
            <a:rPr lang="ru-RU" sz="1200" b="1" kern="1200" dirty="0" smtClean="0">
              <a:solidFill>
                <a:schemeClr val="bg1"/>
              </a:solidFill>
            </a:rPr>
            <a:t>, </a:t>
          </a:r>
          <a:r>
            <a:rPr lang="ru-RU" sz="1200" b="1" kern="1200" dirty="0" smtClean="0">
              <a:solidFill>
                <a:schemeClr val="bg1"/>
              </a:solidFill>
              <a:hlinkClick xmlns:r="http://schemas.openxmlformats.org/officeDocument/2006/relationships" r:id=""/>
            </a:rPr>
            <a:t>14.8</a:t>
          </a:r>
          <a:r>
            <a:rPr lang="ru-RU" sz="1200" b="1" kern="1200" dirty="0" smtClean="0">
              <a:solidFill>
                <a:schemeClr val="bg1"/>
              </a:solidFill>
            </a:rPr>
            <a:t> и </a:t>
          </a:r>
          <a:r>
            <a:rPr lang="ru-RU" sz="1200" b="1" kern="1200" dirty="0" smtClean="0">
              <a:solidFill>
                <a:schemeClr val="bg1"/>
              </a:solidFill>
              <a:hlinkClick xmlns:r="http://schemas.openxmlformats.org/officeDocument/2006/relationships" r:id=""/>
            </a:rPr>
            <a:t>15</a:t>
          </a:r>
          <a:r>
            <a:rPr lang="ru-RU" sz="1200" b="1" kern="1200" dirty="0" smtClean="0">
              <a:solidFill>
                <a:schemeClr val="bg1"/>
              </a:solidFill>
            </a:rPr>
            <a:t> настоящего Федерального закона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0" y="0"/>
        <a:ext cx="3168351" cy="10801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A95CD-3978-460C-8469-B4FCD52DA390}">
      <dsp:nvSpPr>
        <dsp:cNvPr id="0" name=""/>
        <dsp:cNvSpPr/>
      </dsp:nvSpPr>
      <dsp:spPr>
        <a:xfrm>
          <a:off x="3430" y="1607"/>
          <a:ext cx="3116007" cy="998524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Предупреждение не выдано, в связи с невозможностью исполнения, признаки нарушения оставлены без рассмотрения</a:t>
          </a:r>
          <a:endParaRPr lang="ru-RU" sz="12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0" y="1607"/>
        <a:ext cx="3116007" cy="9985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D606BE-F156-4B56-9BC5-1E3891F7372E}">
      <dsp:nvSpPr>
        <dsp:cNvPr id="0" name=""/>
        <dsp:cNvSpPr/>
      </dsp:nvSpPr>
      <dsp:spPr>
        <a:xfrm>
          <a:off x="3724639" y="71444"/>
          <a:ext cx="1286598" cy="12865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0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Территориальный  орган</a:t>
          </a:r>
        </a:p>
      </dsp:txBody>
      <dsp:txXfrm>
        <a:off x="3724639" y="71444"/>
        <a:ext cx="1286598" cy="1286598"/>
      </dsp:txXfrm>
    </dsp:sp>
    <dsp:sp modelId="{22128CFE-0890-4CAE-AE07-3FA1257F8B71}">
      <dsp:nvSpPr>
        <dsp:cNvPr id="0" name=""/>
        <dsp:cNvSpPr/>
      </dsp:nvSpPr>
      <dsp:spPr>
        <a:xfrm rot="278044">
          <a:off x="5359878" y="612526"/>
          <a:ext cx="851107" cy="434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78044">
        <a:off x="5359878" y="612526"/>
        <a:ext cx="851107" cy="434226"/>
      </dsp:txXfrm>
    </dsp:sp>
    <dsp:sp modelId="{5952F739-43DB-4B49-96BA-0CF015E11BD3}">
      <dsp:nvSpPr>
        <dsp:cNvPr id="0" name=""/>
        <dsp:cNvSpPr/>
      </dsp:nvSpPr>
      <dsp:spPr>
        <a:xfrm>
          <a:off x="6607646" y="305130"/>
          <a:ext cx="1286598" cy="12865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Территориальный  орган</a:t>
          </a:r>
        </a:p>
      </dsp:txBody>
      <dsp:txXfrm>
        <a:off x="6607646" y="305130"/>
        <a:ext cx="1286598" cy="1286598"/>
      </dsp:txXfrm>
    </dsp:sp>
    <dsp:sp modelId="{EA4DF9DF-4B97-46D1-A519-F1EBCDEDC81A}">
      <dsp:nvSpPr>
        <dsp:cNvPr id="0" name=""/>
        <dsp:cNvSpPr/>
      </dsp:nvSpPr>
      <dsp:spPr>
        <a:xfrm rot="4816358">
          <a:off x="7130781" y="1962998"/>
          <a:ext cx="662608" cy="434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4816358">
        <a:off x="7130781" y="1962998"/>
        <a:ext cx="662608" cy="434226"/>
      </dsp:txXfrm>
    </dsp:sp>
    <dsp:sp modelId="{0EA58654-D6D5-4172-9F12-E7FD2C3BFC83}">
      <dsp:nvSpPr>
        <dsp:cNvPr id="0" name=""/>
        <dsp:cNvSpPr/>
      </dsp:nvSpPr>
      <dsp:spPr>
        <a:xfrm>
          <a:off x="7036264" y="2805461"/>
          <a:ext cx="1286598" cy="12865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Территориальный  орган</a:t>
          </a:r>
        </a:p>
      </dsp:txBody>
      <dsp:txXfrm>
        <a:off x="7036264" y="2805461"/>
        <a:ext cx="1286598" cy="1286598"/>
      </dsp:txXfrm>
    </dsp:sp>
    <dsp:sp modelId="{F19EF948-304D-4C37-8194-38B4CE3F5193}">
      <dsp:nvSpPr>
        <dsp:cNvPr id="0" name=""/>
        <dsp:cNvSpPr/>
      </dsp:nvSpPr>
      <dsp:spPr>
        <a:xfrm rot="8883526">
          <a:off x="6181483" y="3933100"/>
          <a:ext cx="745908" cy="434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8883526">
        <a:off x="6181483" y="3933100"/>
        <a:ext cx="745908" cy="434226"/>
      </dsp:txXfrm>
    </dsp:sp>
    <dsp:sp modelId="{2D125282-1C6E-44AD-964B-E3BC90636F30}">
      <dsp:nvSpPr>
        <dsp:cNvPr id="0" name=""/>
        <dsp:cNvSpPr/>
      </dsp:nvSpPr>
      <dsp:spPr>
        <a:xfrm>
          <a:off x="4750183" y="4230705"/>
          <a:ext cx="1286598" cy="12865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Территориальный  орган</a:t>
          </a:r>
        </a:p>
      </dsp:txBody>
      <dsp:txXfrm>
        <a:off x="4750183" y="4230705"/>
        <a:ext cx="1286598" cy="1286598"/>
      </dsp:txXfrm>
    </dsp:sp>
    <dsp:sp modelId="{440CCFA7-93E6-40FD-8B0F-669D8637CF64}">
      <dsp:nvSpPr>
        <dsp:cNvPr id="0" name=""/>
        <dsp:cNvSpPr/>
      </dsp:nvSpPr>
      <dsp:spPr>
        <a:xfrm rot="10800000">
          <a:off x="4267646" y="4656890"/>
          <a:ext cx="340993" cy="434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4267646" y="4656890"/>
        <a:ext cx="340993" cy="434226"/>
      </dsp:txXfrm>
    </dsp:sp>
    <dsp:sp modelId="{163CFAA1-CEEE-4B6D-90B2-CF9A952345AE}">
      <dsp:nvSpPr>
        <dsp:cNvPr id="0" name=""/>
        <dsp:cNvSpPr/>
      </dsp:nvSpPr>
      <dsp:spPr>
        <a:xfrm>
          <a:off x="2820202" y="4230705"/>
          <a:ext cx="1286598" cy="12865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Территориальный  орган</a:t>
          </a:r>
        </a:p>
      </dsp:txBody>
      <dsp:txXfrm>
        <a:off x="2820202" y="4230705"/>
        <a:ext cx="1286598" cy="1286598"/>
      </dsp:txXfrm>
    </dsp:sp>
    <dsp:sp modelId="{21B28020-6AD1-45F8-81CA-555EEFEDD839}">
      <dsp:nvSpPr>
        <dsp:cNvPr id="0" name=""/>
        <dsp:cNvSpPr/>
      </dsp:nvSpPr>
      <dsp:spPr>
        <a:xfrm rot="12390404">
          <a:off x="2002463" y="4095624"/>
          <a:ext cx="671286" cy="434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2390404">
        <a:off x="2002463" y="4095624"/>
        <a:ext cx="671286" cy="434226"/>
      </dsp:txXfrm>
    </dsp:sp>
    <dsp:sp modelId="{0DBB1DDA-65C8-4CF6-9BCB-A7E1ECAB0C2C}">
      <dsp:nvSpPr>
        <dsp:cNvPr id="0" name=""/>
        <dsp:cNvSpPr/>
      </dsp:nvSpPr>
      <dsp:spPr>
        <a:xfrm>
          <a:off x="535411" y="3091214"/>
          <a:ext cx="1286598" cy="12865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Территориальный  орган</a:t>
          </a:r>
        </a:p>
      </dsp:txBody>
      <dsp:txXfrm>
        <a:off x="535411" y="3091214"/>
        <a:ext cx="1286598" cy="1286598"/>
      </dsp:txXfrm>
    </dsp:sp>
    <dsp:sp modelId="{A059FF97-DBEA-47FB-8C59-A0A1D8800B38}">
      <dsp:nvSpPr>
        <dsp:cNvPr id="0" name=""/>
        <dsp:cNvSpPr/>
      </dsp:nvSpPr>
      <dsp:spPr>
        <a:xfrm rot="16570208">
          <a:off x="955789" y="2216255"/>
          <a:ext cx="727167" cy="434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6570208">
        <a:off x="955789" y="2216255"/>
        <a:ext cx="727167" cy="434226"/>
      </dsp:txXfrm>
    </dsp:sp>
    <dsp:sp modelId="{1C97C4EF-41D7-401B-97F9-391AC0417AE2}">
      <dsp:nvSpPr>
        <dsp:cNvPr id="0" name=""/>
        <dsp:cNvSpPr/>
      </dsp:nvSpPr>
      <dsp:spPr>
        <a:xfrm>
          <a:off x="821161" y="448002"/>
          <a:ext cx="1286598" cy="12865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Территориальный  орган</a:t>
          </a:r>
        </a:p>
      </dsp:txBody>
      <dsp:txXfrm>
        <a:off x="821161" y="448002"/>
        <a:ext cx="1286598" cy="1286598"/>
      </dsp:txXfrm>
    </dsp:sp>
    <dsp:sp modelId="{21EDE1CD-9AEE-42C1-92EB-937C3E7FCFC3}">
      <dsp:nvSpPr>
        <dsp:cNvPr id="0" name=""/>
        <dsp:cNvSpPr/>
      </dsp:nvSpPr>
      <dsp:spPr>
        <a:xfrm rot="21156625">
          <a:off x="2456869" y="689075"/>
          <a:ext cx="869834" cy="434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1156625">
        <a:off x="2456869" y="689075"/>
        <a:ext cx="869834" cy="434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7E3B5-3525-423D-8CB0-D6D5389AAED2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1D7ED-90B8-4ADA-8985-75DF362C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b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7EA22228-660C-4F7E-9A2A-EFD297AA6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54127-E359-49BF-939A-72FDE80D2C53}" type="slidenum">
              <a:rPr lang="ru-RU" smtClean="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97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07E3A-FEDD-4022-A2BA-AF33A3CDBC55}" type="slidenum">
              <a:rPr lang="ru-RU" smtClean="0">
                <a:latin typeface="Arial" charset="0"/>
              </a:rPr>
              <a:pPr/>
              <a:t>10</a:t>
            </a:fld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37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21CAE-4A06-4524-8DF0-E1D462BCD792}" type="slidenum">
              <a:rPr lang="ru-RU" smtClean="0">
                <a:latin typeface="Arial" charset="0"/>
              </a:rPr>
              <a:pPr/>
              <a:t>11</a:t>
            </a:fld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43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F6F1A-FBD3-4E1B-92D1-1B44CBABBCA2}" type="slidenum">
              <a:rPr lang="ru-RU" smtClean="0">
                <a:latin typeface="Arial" charset="0"/>
              </a:rPr>
              <a:pPr/>
              <a:t>12</a:t>
            </a:fld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92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998DD-F57B-4C56-A9C4-E3D1B8CF9261}" type="slidenum">
              <a:rPr lang="ru-RU" smtClean="0">
                <a:ea typeface="ＭＳ Ｐゴシック" pitchFamily="34" charset="-128"/>
              </a:rPr>
              <a:pPr/>
              <a:t>33</a:t>
            </a:fld>
            <a:endParaRPr lang="ru-RU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74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54A5-A23E-45A4-B74D-E90B57FE3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8928-9A69-4CA6-BA4B-EE2B45238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B8AE-C263-4482-B42E-134E679D3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FE98D-B462-4175-9853-E2A264D0E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5AEF6-7A49-4E7F-BA17-C047EF46F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BB543-3D9D-4B84-B742-46D70BA5E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4B01-5C90-4A68-A762-EDF029554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F081-4533-4B69-BC79-110C64BFD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C1E76-6734-4755-B2B0-AC204DC45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DB460-5D4F-4B0E-ADB8-486680B43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A5497-1455-4D4F-B8E2-C791470C3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F162-7CBC-49E7-BACA-670E940C0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4BC0B-FB05-421E-AD55-B66B3B8DD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29FCEA1B-1D4B-45AD-8766-25E1FF0D6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0&amp;text=%D0%A0%D0%90%D0%97%D0%A0%D0%95%D0%A8%D0%95%D0%9D%D0%98%D0%95%20%D0%9D%D0%90%20%D0%A1%D0%A2%D0%A0%D0%9E%D0%98%D0%A2%D0%95%D0%9B%D0%AC%D0%A1%D0%A2%D0%92%D0%9E&amp;noreask=1&amp;pos=6&amp;lr=213&amp;rpt=simage&amp;uinfo=ww-1584-wh-809-fw-1359-fh-598-pd-1&amp;img_url=http://cs405922.vk.me/v405922999/46dc/qBr-dmV-mII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he-in.fas.gov.ru/news/7140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61763/bf50f80f57ae7cfdb4e8c17989214b155903c49c/" TargetMode="External"/><Relationship Id="rId13" Type="http://schemas.openxmlformats.org/officeDocument/2006/relationships/hyperlink" Target="http://www.consultant.ru/document/Cons_doc_LAW_61763/871fb1003dab1dd3ef350f8f7f0f0d10ea20b5c6/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://www.consultant.ru/document/Cons_doc_LAW_61763/851f7a5f6d99da11639600f4c686a2949ab23feb/" TargetMode="External"/><Relationship Id="rId12" Type="http://schemas.openxmlformats.org/officeDocument/2006/relationships/hyperlink" Target="http://www.consultant.ru/document/Cons_doc_LAW_61763/45109653d22ae0c01feb397efa3c8d39e1666592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hyperlink" Target="http://www.consultant.ru/document/Cons_doc_LAW_61763/d06455e66edc723bfa738f51405a66d29b1b45ab/" TargetMode="External"/><Relationship Id="rId5" Type="http://schemas.openxmlformats.org/officeDocument/2006/relationships/diagramColors" Target="../diagrams/colors3.xml"/><Relationship Id="rId10" Type="http://schemas.openxmlformats.org/officeDocument/2006/relationships/hyperlink" Target="http://www.consultant.ru/document/Cons_doc_LAW_61763/adf3179c97539872bf842255d71da198c041c984/" TargetMode="Externa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www.consultant.ru/document/Cons_doc_LAW_61763/ded38b9cffde11547d077bf230bc25a69a790fb8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61763/871fb1003dab1dd3ef350f8f7f0f0d10ea20b5c6/" TargetMode="External"/><Relationship Id="rId13" Type="http://schemas.microsoft.com/office/2007/relationships/diagramDrawing" Target="../diagrams/drawing4.xml"/><Relationship Id="rId3" Type="http://schemas.openxmlformats.org/officeDocument/2006/relationships/hyperlink" Target="http://www.consultant.ru/document/Cons_doc_LAW_61763/bf50f80f57ae7cfdb4e8c17989214b155903c49c/" TargetMode="External"/><Relationship Id="rId7" Type="http://schemas.openxmlformats.org/officeDocument/2006/relationships/hyperlink" Target="http://www.consultant.ru/document/Cons_doc_LAW_61763/45109653d22ae0c01feb397efa3c8d39e1666592/" TargetMode="External"/><Relationship Id="rId12" Type="http://schemas.openxmlformats.org/officeDocument/2006/relationships/diagramColors" Target="../diagrams/colors4.xml"/><Relationship Id="rId2" Type="http://schemas.openxmlformats.org/officeDocument/2006/relationships/hyperlink" Target="http://www.consultant.ru/document/Cons_doc_LAW_61763/851f7a5f6d99da11639600f4c686a2949ab23fe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61763/d06455e66edc723bfa738f51405a66d29b1b45ab/" TargetMode="External"/><Relationship Id="rId11" Type="http://schemas.openxmlformats.org/officeDocument/2006/relationships/diagramQuickStyle" Target="../diagrams/quickStyle4.xml"/><Relationship Id="rId5" Type="http://schemas.openxmlformats.org/officeDocument/2006/relationships/hyperlink" Target="http://www.consultant.ru/document/Cons_doc_LAW_61763/adf3179c97539872bf842255d71da198c041c984/" TargetMode="External"/><Relationship Id="rId10" Type="http://schemas.openxmlformats.org/officeDocument/2006/relationships/diagramLayout" Target="../diagrams/layout4.xml"/><Relationship Id="rId4" Type="http://schemas.openxmlformats.org/officeDocument/2006/relationships/hyperlink" Target="http://www.consultant.ru/document/Cons_doc_LAW_61763/ded38b9cffde11547d077bf230bc25a69a790fb8/" TargetMode="External"/><Relationship Id="rId9" Type="http://schemas.openxmlformats.org/officeDocument/2006/relationships/diagramData" Target="../diagrams/data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UFASRepublicRI" TargetMode="External"/><Relationship Id="rId5" Type="http://schemas.openxmlformats.org/officeDocument/2006/relationships/hyperlink" Target="http://www.in.fas.gov.ru/" TargetMode="Externa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9"/>
          <p:cNvSpPr>
            <a:spLocks noChangeArrowheads="1"/>
          </p:cNvSpPr>
          <p:nvPr/>
        </p:nvSpPr>
        <p:spPr bwMode="auto">
          <a:xfrm>
            <a:off x="3275856" y="5733256"/>
            <a:ext cx="2879725" cy="81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 sz="2000" dirty="0" smtClean="0">
                <a:solidFill>
                  <a:srgbClr val="008080"/>
                </a:solidFill>
                <a:ea typeface="ＭＳ Ｐゴシック" pitchFamily="34" charset="-128"/>
              </a:rPr>
              <a:t>0</a:t>
            </a:r>
            <a:r>
              <a:rPr lang="ru-RU" altLang="ru-RU" sz="2000" dirty="0" smtClean="0">
                <a:solidFill>
                  <a:srgbClr val="008080"/>
                </a:solidFill>
                <a:ea typeface="ＭＳ Ｐゴシック" pitchFamily="34" charset="-128"/>
              </a:rPr>
              <a:t>7 </a:t>
            </a:r>
            <a:r>
              <a:rPr lang="ru-RU" altLang="ru-RU" sz="2000" dirty="0" smtClean="0">
                <a:solidFill>
                  <a:srgbClr val="008080"/>
                </a:solidFill>
                <a:ea typeface="ＭＳ Ｐゴシック" pitchFamily="34" charset="-128"/>
              </a:rPr>
              <a:t>декабря </a:t>
            </a:r>
            <a:r>
              <a:rPr lang="ru-RU" altLang="ru-RU" sz="2000" dirty="0" smtClean="0">
                <a:solidFill>
                  <a:srgbClr val="008080"/>
                </a:solidFill>
                <a:ea typeface="ＭＳ Ｐゴシック" pitchFamily="34" charset="-128"/>
              </a:rPr>
              <a:t>2017 </a:t>
            </a:r>
            <a:r>
              <a:rPr lang="ru-RU" altLang="ru-RU" sz="2000" dirty="0" smtClean="0">
                <a:solidFill>
                  <a:srgbClr val="008080"/>
                </a:solidFill>
                <a:ea typeface="ＭＳ Ｐゴシック" pitchFamily="34" charset="-128"/>
              </a:rPr>
              <a:t>г.</a:t>
            </a:r>
            <a:endParaRPr lang="ru-RU" altLang="ru-RU" sz="2000" dirty="0">
              <a:solidFill>
                <a:srgbClr val="008080"/>
              </a:solidFill>
              <a:ea typeface="ＭＳ Ｐゴシック" pitchFamily="34" charset="-128"/>
            </a:endParaRPr>
          </a:p>
          <a:p>
            <a:pPr algn="ctr"/>
            <a:r>
              <a:rPr lang="ru-RU" altLang="ru-RU" sz="2000" dirty="0" smtClean="0">
                <a:solidFill>
                  <a:srgbClr val="008080"/>
                </a:solidFill>
                <a:ea typeface="ＭＳ Ｐゴシック" pitchFamily="34" charset="-128"/>
              </a:rPr>
              <a:t>Г.Назрань</a:t>
            </a:r>
            <a:endParaRPr lang="ru-RU" altLang="ru-RU" sz="2000" dirty="0">
              <a:solidFill>
                <a:srgbClr val="333399"/>
              </a:solidFill>
              <a:ea typeface="ＭＳ Ｐゴシック" pitchFamily="34" charset="-128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1439863" y="2060575"/>
            <a:ext cx="77041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dirty="0" smtClean="0">
                <a:solidFill>
                  <a:srgbClr val="008080"/>
                </a:solidFill>
                <a:ea typeface="ＭＳ Ｐゴシック" pitchFamily="34" charset="-128"/>
              </a:rPr>
              <a:t>                                                          Ингушское  УФАС  России</a:t>
            </a:r>
            <a:endParaRPr lang="en-US" altLang="ru-RU" sz="2000" b="1" dirty="0">
              <a:solidFill>
                <a:srgbClr val="008080"/>
              </a:solidFill>
              <a:ea typeface="ＭＳ Ｐゴシック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140968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Публичное обсуждение правоприменительной практики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Ингушского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УФАС за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квартал 2017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3A748D-DCED-4BB9-B100-9042A2D4A13F}" type="slidenum">
              <a:rPr lang="ru-RU" smtClean="0">
                <a:latin typeface="Arial" charset="0"/>
              </a:rPr>
              <a:pPr/>
              <a:t>10</a:t>
            </a:fld>
            <a:endParaRPr lang="ru-RU" smtClean="0">
              <a:latin typeface="Arial" charset="0"/>
            </a:endParaRPr>
          </a:p>
        </p:txBody>
      </p:sp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17989" y="188640"/>
            <a:ext cx="8826011" cy="62071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</a:rPr>
              <a:t>Жалобы, рассматриваемые  антимонопольным органом</a:t>
            </a:r>
          </a:p>
        </p:txBody>
      </p:sp>
      <p:sp>
        <p:nvSpPr>
          <p:cNvPr id="35" name="Скругленный прямоугольник 34"/>
          <p:cNvSpPr>
            <a:spLocks noChangeArrowheads="1"/>
          </p:cNvSpPr>
          <p:nvPr/>
        </p:nvSpPr>
        <p:spPr bwMode="auto">
          <a:xfrm>
            <a:off x="185050" y="980728"/>
            <a:ext cx="8779438" cy="5544616"/>
          </a:xfrm>
          <a:prstGeom prst="roundRect">
            <a:avLst>
              <a:gd name="adj" fmla="val 1009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just">
              <a:defRPr/>
            </a:pPr>
            <a:r>
              <a:rPr lang="ru-RU" sz="2000" dirty="0">
                <a:latin typeface="Arial" pitchFamily="34" charset="0"/>
              </a:rPr>
              <a:t> 	 </a:t>
            </a:r>
          </a:p>
          <a:p>
            <a:pPr algn="just">
              <a:defRPr/>
            </a:pPr>
            <a:r>
              <a:rPr lang="ru-RU" sz="2000" dirty="0">
                <a:latin typeface="Arial" pitchFamily="34" charset="0"/>
              </a:rPr>
              <a:t>	</a:t>
            </a:r>
          </a:p>
        </p:txBody>
      </p:sp>
      <p:sp>
        <p:nvSpPr>
          <p:cNvPr id="4104" name="TextBox 6"/>
          <p:cNvSpPr txBox="1">
            <a:spLocks noChangeArrowheads="1"/>
          </p:cNvSpPr>
          <p:nvPr/>
        </p:nvSpPr>
        <p:spPr bwMode="auto">
          <a:xfrm>
            <a:off x="915866" y="1268414"/>
            <a:ext cx="747255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b="1" dirty="0"/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Статья 18.1 Закона «О защите конкуренции» регулирует рассмотрение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атимонопольным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органом жалоб: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   на нарушение процедуры торгов и 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порядка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заключения договоров,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нарушение порядка осуществления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процедур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включенных 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исчерпывающие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перечни процедур 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сферах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строительства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1447801" y="3357563"/>
            <a:ext cx="531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13792" y="2708276"/>
            <a:ext cx="7045569" cy="11525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049216" y="0"/>
            <a:ext cx="7310804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600" b="1" dirty="0">
                <a:solidFill>
                  <a:schemeClr val="bg1"/>
                </a:solidFill>
              </a:rPr>
              <a:t>Что обжалуется:</a:t>
            </a:r>
          </a:p>
          <a:p>
            <a:pPr algn="ctr" eaLnBrk="1" hangingPunct="1"/>
            <a:r>
              <a:rPr lang="en-US" sz="2000" b="1" dirty="0">
                <a:solidFill>
                  <a:srgbClr val="333399"/>
                </a:solidFill>
              </a:rPr>
              <a:t/>
            </a:r>
            <a:br>
              <a:rPr lang="en-US" sz="2000" b="1" dirty="0">
                <a:solidFill>
                  <a:srgbClr val="333399"/>
                </a:solidFill>
              </a:rPr>
            </a:br>
            <a:endParaRPr lang="ru-RU" sz="2000" b="1" dirty="0">
              <a:solidFill>
                <a:srgbClr val="333399"/>
              </a:solidFill>
            </a:endParaRPr>
          </a:p>
          <a:p>
            <a:pPr algn="ctr" eaLnBrk="1" hangingPunct="1"/>
            <a:endParaRPr lang="ru-RU" sz="2000" b="1" dirty="0">
              <a:solidFill>
                <a:srgbClr val="333399"/>
              </a:solidFill>
            </a:endParaRP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1447801" y="1196975"/>
            <a:ext cx="7312269" cy="1200329"/>
          </a:xfrm>
          <a:prstGeom prst="rect">
            <a:avLst/>
          </a:prstGeom>
          <a:noFill/>
          <a:ln w="9525">
            <a:solidFill>
              <a:srgbClr val="0E6EB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(бездействие) юридического лица, организатора торгов, оператора электронной площадки, конкурсной или аукционной комиссии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348454" y="1515249"/>
            <a:ext cx="936104" cy="73115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127" name="TextBox 5"/>
          <p:cNvSpPr txBox="1">
            <a:spLocks noChangeArrowheads="1"/>
          </p:cNvSpPr>
          <p:nvPr/>
        </p:nvSpPr>
        <p:spPr bwMode="auto">
          <a:xfrm>
            <a:off x="2045678" y="2781301"/>
            <a:ext cx="671439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организации и проведении торгов,  заключении договоров по результатам торгов или в случае, если торги, проведение которых является обязательным в соответствии с законодательством Российской Федерации, признаны несостоявшимися;</a:t>
            </a:r>
          </a:p>
        </p:txBody>
      </p:sp>
      <p:sp>
        <p:nvSpPr>
          <p:cNvPr id="5128" name="TextBox 6"/>
          <p:cNvSpPr txBox="1">
            <a:spLocks noChangeArrowheads="1"/>
          </p:cNvSpPr>
          <p:nvPr/>
        </p:nvSpPr>
        <p:spPr bwMode="auto">
          <a:xfrm>
            <a:off x="1913792" y="4221164"/>
            <a:ext cx="7045569" cy="157003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организации и проведении закупок в соответствии с </a:t>
            </a:r>
            <a:r>
              <a:rPr lang="ru-RU" sz="16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Федеральным законом от 18 июля 2011 года N 223-ФЗ "О закупках товаров, работ, услуг отдельными видами юридических лиц",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исключением жалоб, рассмотрение которых предусмотрено законодательством  Российской Федерации о контрактной системе в сфере закупок товаров, работ, услуг для обеспечения государственных и муниципальных нужд.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47800" y="2420938"/>
            <a:ext cx="0" cy="273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447801" y="5157788"/>
            <a:ext cx="465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983274" y="0"/>
            <a:ext cx="734597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sz="4000" b="1">
              <a:solidFill>
                <a:srgbClr val="333399"/>
              </a:solidFill>
            </a:endParaRPr>
          </a:p>
          <a:p>
            <a:pPr algn="ctr" eaLnBrk="1" hangingPunct="1"/>
            <a:endParaRPr lang="ru-RU" sz="2000" b="1">
              <a:solidFill>
                <a:srgbClr val="333399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75538" y="2636839"/>
            <a:ext cx="3483220" cy="2078037"/>
            <a:chOff x="2536573" y="2819400"/>
            <a:chExt cx="3483227" cy="2077998"/>
          </a:xfrm>
        </p:grpSpPr>
        <p:sp>
          <p:nvSpPr>
            <p:cNvPr id="6158" name="TextBox 8"/>
            <p:cNvSpPr txBox="1">
              <a:spLocks noChangeArrowheads="1"/>
            </p:cNvSpPr>
            <p:nvPr/>
          </p:nvSpPr>
          <p:spPr bwMode="auto">
            <a:xfrm>
              <a:off x="2536573" y="281940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sz="3000">
                <a:solidFill>
                  <a:srgbClr val="333399"/>
                </a:solidFill>
              </a:endParaRPr>
            </a:p>
          </p:txBody>
        </p:sp>
        <p:sp>
          <p:nvSpPr>
            <p:cNvPr id="6159" name="TextBox 9"/>
            <p:cNvSpPr txBox="1">
              <a:spLocks noChangeArrowheads="1"/>
            </p:cNvSpPr>
            <p:nvPr/>
          </p:nvSpPr>
          <p:spPr bwMode="auto">
            <a:xfrm>
              <a:off x="2536573" y="359158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sz="3000">
                <a:solidFill>
                  <a:srgbClr val="333399"/>
                </a:solidFill>
              </a:endParaRPr>
            </a:p>
          </p:txBody>
        </p:sp>
        <p:sp>
          <p:nvSpPr>
            <p:cNvPr id="6160" name="TextBox 10"/>
            <p:cNvSpPr txBox="1">
              <a:spLocks noChangeArrowheads="1"/>
            </p:cNvSpPr>
            <p:nvPr/>
          </p:nvSpPr>
          <p:spPr bwMode="auto">
            <a:xfrm>
              <a:off x="2536573" y="4343400"/>
              <a:ext cx="34832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sz="3000">
                <a:solidFill>
                  <a:srgbClr val="333399"/>
                </a:solidFill>
              </a:endParaRPr>
            </a:p>
          </p:txBody>
        </p:sp>
      </p:grpSp>
      <p:sp>
        <p:nvSpPr>
          <p:cNvPr id="6148" name="Прямоугольник 9"/>
          <p:cNvSpPr>
            <a:spLocks noChangeArrowheads="1"/>
          </p:cNvSpPr>
          <p:nvPr/>
        </p:nvSpPr>
        <p:spPr bwMode="auto">
          <a:xfrm>
            <a:off x="1115158" y="1196976"/>
            <a:ext cx="7577503" cy="138499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Акты и (или) действия (бездействие) федерального органа исполнительной власти, органа государственной власти субъекта Российской Федерации, органа местного самоуправления ,  иных уполномоченных органов </a:t>
            </a:r>
          </a:p>
          <a:p>
            <a:pPr algn="ctr"/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13043" y="1479245"/>
            <a:ext cx="1008112" cy="73115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151" name="TextBox 14"/>
          <p:cNvSpPr txBox="1">
            <a:spLocks noChangeArrowheads="1"/>
          </p:cNvSpPr>
          <p:nvPr/>
        </p:nvSpPr>
        <p:spPr bwMode="auto">
          <a:xfrm>
            <a:off x="1115158" y="4652964"/>
            <a:ext cx="3656134" cy="954107"/>
          </a:xfrm>
          <a:prstGeom prst="rect">
            <a:avLst/>
          </a:prstGeom>
          <a:solidFill>
            <a:srgbClr val="FFE1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а) нарушения установленных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осуществления процедуры, включенной в исчерпывающий перечень процедур в соответствующей сфере строительства;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Box 15"/>
          <p:cNvSpPr txBox="1">
            <a:spLocks noChangeArrowheads="1"/>
          </p:cNvSpPr>
          <p:nvPr/>
        </p:nvSpPr>
        <p:spPr bwMode="auto">
          <a:xfrm>
            <a:off x="4970585" y="4652964"/>
            <a:ext cx="3656135" cy="954107"/>
          </a:xfrm>
          <a:prstGeom prst="rect">
            <a:avLst/>
          </a:prstGeom>
          <a:solidFill>
            <a:srgbClr val="FFE1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б) предъявления требования осуществить процедуру,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включенную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исчерпывающий перечень процедур в соответствующей сфере строительства;</a:t>
            </a:r>
          </a:p>
        </p:txBody>
      </p:sp>
      <p:sp>
        <p:nvSpPr>
          <p:cNvPr id="6153" name="TextBox 16"/>
          <p:cNvSpPr txBox="1">
            <a:spLocks noChangeArrowheads="1"/>
          </p:cNvSpPr>
          <p:nvPr/>
        </p:nvSpPr>
        <p:spPr bwMode="auto">
          <a:xfrm>
            <a:off x="1115159" y="5732463"/>
            <a:ext cx="744561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i="1" dirty="0"/>
              <a:t>(за исключением процедур, осуществляемых государственным органом, уполномоченным на осуществление государственной регистрации прав на имущество в соответствии с законодательством Российской Федерации</a:t>
            </a:r>
            <a:r>
              <a:rPr lang="ru-RU" sz="1200" dirty="0"/>
              <a:t>)</a:t>
            </a:r>
          </a:p>
        </p:txBody>
      </p:sp>
      <p:sp>
        <p:nvSpPr>
          <p:cNvPr id="6154" name="TextBox 17"/>
          <p:cNvSpPr txBox="1">
            <a:spLocks noChangeArrowheads="1"/>
          </p:cNvSpPr>
          <p:nvPr/>
        </p:nvSpPr>
        <p:spPr bwMode="auto">
          <a:xfrm>
            <a:off x="4239358" y="3860800"/>
            <a:ext cx="1528396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</a:t>
            </a:r>
            <a:r>
              <a:rPr lang="ru-RU" sz="2000" b="1"/>
              <a:t>в части :</a:t>
            </a:r>
            <a:endParaRPr lang="ru-RU" sz="2000"/>
          </a:p>
          <a:p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109546" y="4221163"/>
            <a:ext cx="797169" cy="4318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701812" y="4221163"/>
            <a:ext cx="864577" cy="431800"/>
          </a:xfrm>
          <a:prstGeom prst="downArrow">
            <a:avLst>
              <a:gd name="adj1" fmla="val 50000"/>
              <a:gd name="adj2" fmla="val 48110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83273" y="2852739"/>
            <a:ext cx="7776796" cy="1368425"/>
          </a:xfrm>
          <a:prstGeom prst="rect">
            <a:avLst/>
          </a:prstGeom>
          <a:solidFill>
            <a:srgbClr val="E0F4F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осуществлении в отношении юридических лиц и индивидуальных предпринимателей,      являющихся       субъектами      градостроительных      отношений, </a:t>
            </a:r>
          </a:p>
          <a:p>
            <a:pPr algn="just">
              <a:defRPr/>
            </a:pPr>
            <a:r>
              <a:rPr lang="ru-RU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процедур, включенных в исчерпывающие перечни процедур в сферах строительства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утвержденные Правительством Российской Федерации в соответствии с частью 2 статьи 6 Градостроительного кодекса Российской Федерации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22B3616-4410-47FD-8D3E-CF007348F10F}" type="slidenum">
              <a:rPr lang="ru-RU" smtClean="0">
                <a:latin typeface="Arial" charset="0"/>
              </a:rPr>
              <a:pPr/>
              <a:t>13</a:t>
            </a:fld>
            <a:endParaRPr lang="ru-RU" smtClean="0">
              <a:latin typeface="Arial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445388" y="1263221"/>
            <a:ext cx="1008112" cy="73115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645020" y="2852739"/>
            <a:ext cx="6180992" cy="3323987"/>
          </a:xfrm>
          <a:prstGeom prst="rect">
            <a:avLst/>
          </a:prstGeom>
          <a:solidFill>
            <a:srgbClr val="FFE1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а) незаконный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отказ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приеме документов, заявлений;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б) предъявление к лицу, подавшему жалобу, документам и  информации требований,   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установленных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федеральными    законами,     иными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нормативными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правовыми  актами  в  случае,   если  предусмотренная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указанными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актами  процедура  включена  в исчерпывающий перечень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процедур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соответствующей сфере строительства;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в)  нарушение   установленных  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осуществления    процедуры,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включенной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исчерпывающий перечень процедур в соответствующей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сфере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строительства;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г) предъявление требования осуществить процедуру,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включенную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исчерпывающий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перечень    процедур    в    соответствующей  сфере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строительства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2113084" y="1052513"/>
            <a:ext cx="65633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(бездействие) организации,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осуществляющей эксплуатацию сетей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17990" y="3644900"/>
            <a:ext cx="1861038" cy="18161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 отношении юридических лиц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индивидуальных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предпринимателей, являющихся субъектами градостроительных отношений,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1619672" y="2060848"/>
            <a:ext cx="7178919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осуществлении процедур, включенных  в исчерпывающие перечни процедур в сферах строительства</a:t>
            </a: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11019692" y="234950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cxnSp>
        <p:nvCxnSpPr>
          <p:cNvPr id="25" name="Прямая со стрелкой 24"/>
          <p:cNvCxnSpPr>
            <a:stCxn id="7175" idx="3"/>
          </p:cNvCxnSpPr>
          <p:nvPr/>
        </p:nvCxnSpPr>
        <p:spPr>
          <a:xfrm flipV="1">
            <a:off x="2179028" y="3068638"/>
            <a:ext cx="465992" cy="148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175" idx="3"/>
          </p:cNvCxnSpPr>
          <p:nvPr/>
        </p:nvCxnSpPr>
        <p:spPr>
          <a:xfrm flipV="1">
            <a:off x="2179028" y="3860800"/>
            <a:ext cx="465992" cy="692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175" idx="3"/>
          </p:cNvCxnSpPr>
          <p:nvPr/>
        </p:nvCxnSpPr>
        <p:spPr>
          <a:xfrm>
            <a:off x="2179028" y="4552951"/>
            <a:ext cx="465992" cy="315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175" idx="3"/>
          </p:cNvCxnSpPr>
          <p:nvPr/>
        </p:nvCxnSpPr>
        <p:spPr>
          <a:xfrm>
            <a:off x="2179028" y="4552950"/>
            <a:ext cx="465992" cy="1252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4173416" y="1125539"/>
            <a:ext cx="4586654" cy="1582737"/>
          </a:xfrm>
          <a:prstGeom prst="rect">
            <a:avLst/>
          </a:prstGeom>
          <a:solidFill>
            <a:srgbClr val="E5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173416" y="4941888"/>
            <a:ext cx="4652597" cy="1295400"/>
          </a:xfrm>
          <a:prstGeom prst="rect">
            <a:avLst/>
          </a:prstGeom>
          <a:solidFill>
            <a:srgbClr val="F9ED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73416" y="2997201"/>
            <a:ext cx="4652597" cy="1655763"/>
          </a:xfrm>
          <a:prstGeom prst="rect">
            <a:avLst/>
          </a:prstGeom>
          <a:solidFill>
            <a:srgbClr val="EBF1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ятиугольник 25"/>
          <p:cNvSpPr/>
          <p:nvPr/>
        </p:nvSpPr>
        <p:spPr>
          <a:xfrm>
            <a:off x="184639" y="4941889"/>
            <a:ext cx="3921369" cy="1366837"/>
          </a:xfrm>
          <a:prstGeom prst="homePlate">
            <a:avLst>
              <a:gd name="adj" fmla="val 33203"/>
            </a:avLst>
          </a:prstGeom>
          <a:solidFill>
            <a:srgbClr val="F9ED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ятиугольник 23"/>
          <p:cNvSpPr/>
          <p:nvPr/>
        </p:nvSpPr>
        <p:spPr>
          <a:xfrm>
            <a:off x="184639" y="2997200"/>
            <a:ext cx="3921369" cy="1584325"/>
          </a:xfrm>
          <a:prstGeom prst="homePlate">
            <a:avLst>
              <a:gd name="adj" fmla="val 32723"/>
            </a:avLst>
          </a:prstGeom>
          <a:solidFill>
            <a:srgbClr val="EBF1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>
            <a:off x="184639" y="1125539"/>
            <a:ext cx="3921369" cy="1582737"/>
          </a:xfrm>
          <a:prstGeom prst="homePlate">
            <a:avLst>
              <a:gd name="adj" fmla="val 37402"/>
            </a:avLst>
          </a:prstGeom>
          <a:solidFill>
            <a:srgbClr val="E5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56FFCD-B6CD-465E-B457-017A38AE615C}" type="slidenum">
              <a:rPr lang="ru-RU" smtClean="0">
                <a:latin typeface="Arial" charset="0"/>
              </a:rPr>
              <a:pPr/>
              <a:t>14</a:t>
            </a:fld>
            <a:endParaRPr lang="ru-RU" smtClean="0">
              <a:latin typeface="Arial" charset="0"/>
            </a:endParaRPr>
          </a:p>
        </p:txBody>
      </p:sp>
      <p:sp>
        <p:nvSpPr>
          <p:cNvPr id="8201" name="TextBox 2"/>
          <p:cNvSpPr txBox="1">
            <a:spLocks noChangeArrowheads="1"/>
          </p:cNvSpPr>
          <p:nvPr/>
        </p:nvSpPr>
        <p:spPr bwMode="auto">
          <a:xfrm>
            <a:off x="1049215" y="115888"/>
            <a:ext cx="7443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Сроки обжалования в антимонопольный орган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317989" y="4365625"/>
            <a:ext cx="3988777" cy="1079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26670" rIns="53340" bIns="2667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252046" y="3213100"/>
            <a:ext cx="385396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Обжалование вышеуказанных действий (бездействия</a:t>
            </a:r>
            <a:r>
              <a:rPr lang="ru-RU" sz="1400" b="1" u="sng"/>
              <a:t>) в случае, если заключение договора не осуществлено по результатам торгов, либо в случае признания торгов несостоявшимися </a:t>
            </a:r>
            <a:endParaRPr lang="ru-RU" sz="1400" u="sng"/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252046" y="1341439"/>
            <a:ext cx="3788020" cy="954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/>
              <a:t>Обжалование действий (бездействия) организатора торгов, оператора электронной площадки, конкурсной или аукционной комиссии</a:t>
            </a:r>
            <a:endParaRPr lang="ru-RU" sz="1400" dirty="0"/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4306766" y="1125538"/>
            <a:ext cx="4837234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не позднее десяти дней</a:t>
            </a:r>
            <a:r>
              <a:rPr lang="ru-RU" sz="1200" b="1">
                <a:solidFill>
                  <a:srgbClr val="C00000"/>
                </a:solidFill>
              </a:rPr>
              <a:t> </a:t>
            </a:r>
          </a:p>
          <a:p>
            <a:r>
              <a:rPr lang="ru-RU" sz="1200" b="1"/>
              <a:t>со дня подведения итогов торгов</a:t>
            </a:r>
          </a:p>
          <a:p>
            <a:endParaRPr lang="ru-RU" sz="1200" b="1"/>
          </a:p>
          <a:p>
            <a:r>
              <a:rPr lang="ru-RU" sz="2000" b="1">
                <a:solidFill>
                  <a:srgbClr val="C00000"/>
                </a:solidFill>
              </a:rPr>
              <a:t>не позднее десяти дней</a:t>
            </a:r>
            <a:r>
              <a:rPr lang="ru-RU" sz="2000" b="1"/>
              <a:t> </a:t>
            </a:r>
          </a:p>
          <a:p>
            <a:r>
              <a:rPr lang="ru-RU" sz="1200" b="1"/>
              <a:t>со дня размещения результатов торгов на сайте в информационно-телекоммуникационной сети "Интернет» </a:t>
            </a:r>
          </a:p>
          <a:p>
            <a:r>
              <a:rPr lang="ru-RU" sz="1200" b="1"/>
              <a:t>(если предусмотрено  размещение), </a:t>
            </a:r>
            <a:endParaRPr lang="ru-RU" sz="1200"/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4306766" y="2997201"/>
            <a:ext cx="4319954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в течение трех месяцев</a:t>
            </a:r>
            <a:r>
              <a:rPr lang="ru-RU" sz="2000" b="1"/>
              <a:t> </a:t>
            </a:r>
          </a:p>
          <a:p>
            <a:r>
              <a:rPr lang="ru-RU" sz="1200" b="1"/>
              <a:t>со дня подведения итогов торгов </a:t>
            </a:r>
          </a:p>
          <a:p>
            <a:endParaRPr lang="ru-RU" sz="1200" b="1"/>
          </a:p>
          <a:p>
            <a:r>
              <a:rPr lang="ru-RU" sz="2000" b="1">
                <a:solidFill>
                  <a:srgbClr val="C00000"/>
                </a:solidFill>
              </a:rPr>
              <a:t>в течение трех месяцев</a:t>
            </a:r>
            <a:r>
              <a:rPr lang="ru-RU" sz="2000" b="1"/>
              <a:t> </a:t>
            </a:r>
          </a:p>
          <a:p>
            <a:r>
              <a:rPr lang="ru-RU" sz="1200" b="1"/>
              <a:t>со дня  размещения результатов торгов на сайте в информационно-телекоммуникационной сети "Интернет» (если  предусмотрено размещение.</a:t>
            </a:r>
            <a:endParaRPr lang="ru-RU" sz="1200"/>
          </a:p>
        </p:txBody>
      </p:sp>
      <p:sp>
        <p:nvSpPr>
          <p:cNvPr id="8207" name="TextBox 16"/>
          <p:cNvSpPr txBox="1">
            <a:spLocks noChangeArrowheads="1"/>
          </p:cNvSpPr>
          <p:nvPr/>
        </p:nvSpPr>
        <p:spPr bwMode="auto">
          <a:xfrm>
            <a:off x="317990" y="5157789"/>
            <a:ext cx="358872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Обжалование актов и (или) действий (бездействия) уполномоченного органа и (или) организации, осуществляющей эксплуатацию сетей, </a:t>
            </a:r>
          </a:p>
          <a:p>
            <a:endParaRPr lang="ru-RU" sz="1200"/>
          </a:p>
        </p:txBody>
      </p:sp>
      <p:sp>
        <p:nvSpPr>
          <p:cNvPr id="8208" name="TextBox 17"/>
          <p:cNvSpPr txBox="1">
            <a:spLocks noChangeArrowheads="1"/>
          </p:cNvSpPr>
          <p:nvPr/>
        </p:nvSpPr>
        <p:spPr bwMode="auto">
          <a:xfrm>
            <a:off x="4372708" y="5084764"/>
            <a:ext cx="4319954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в течение трех месяцев </a:t>
            </a:r>
          </a:p>
          <a:p>
            <a:r>
              <a:rPr lang="ru-RU" sz="1200" b="1"/>
              <a:t>со дня принятия акта и (или) совершения действия (бездействия) уполномоченного органа и (или) организации, осуществляющей эксплуатацию сетей.</a:t>
            </a:r>
            <a:endParaRPr lang="ru-RU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79"/>
          <p:cNvSpPr>
            <a:spLocks noChangeArrowheads="1"/>
          </p:cNvSpPr>
          <p:nvPr/>
        </p:nvSpPr>
        <p:spPr bwMode="auto">
          <a:xfrm>
            <a:off x="0" y="31242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endParaRPr lang="ru-RU" dirty="0">
              <a:solidFill>
                <a:srgbClr val="333399"/>
              </a:solidFill>
              <a:latin typeface="+mn-lt"/>
            </a:endParaRPr>
          </a:p>
          <a:p>
            <a:pPr algn="r" eaLnBrk="1" hangingPunct="1">
              <a:defRPr/>
            </a:pPr>
            <a:endParaRPr lang="ru-RU" sz="3000" b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3076" name="Rectangle 3079"/>
          <p:cNvSpPr>
            <a:spLocks noChangeArrowheads="1"/>
          </p:cNvSpPr>
          <p:nvPr/>
        </p:nvSpPr>
        <p:spPr bwMode="auto">
          <a:xfrm>
            <a:off x="214282" y="2786058"/>
            <a:ext cx="88201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eaLnBrk="1" hangingPunct="1"/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АДМИНИСТРАТИВНОЕ ОБЖАЛОВАНИЕ В СТРОИТЕЛЬСТВЕ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roshina\Desktop\Совещание с СРО\ка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86" y="1153207"/>
            <a:ext cx="3848468" cy="296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1486" y="980728"/>
            <a:ext cx="849694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                             </a:t>
            </a:r>
            <a:endParaRPr lang="ru-RU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marL="3862388" algn="just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января 2016 года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короткой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процедуре статьи 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862388" algn="just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18.1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Закона о защите  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862388" algn="just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конкуренции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ФАС России и её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территориальны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62388" algn="just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рассматривают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жалобы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862388" algn="just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процедур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включённых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исчерпывающий перечень в  сферах строительства,  в частности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акты, действия  (бездействие) уполномоченных  в строительстве органов власти и организаций, осуществляющих эксплуатацию инженерных сетей.</a:t>
            </a:r>
          </a:p>
          <a:p>
            <a:pPr algn="just" eaLnBrk="1" hangingPunct="1">
              <a:defRPr/>
            </a:pPr>
            <a:endParaRPr lang="ru-RU" sz="2200" b="1" u="sng" dirty="0" smtClean="0">
              <a:solidFill>
                <a:srgbClr val="333399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547687"/>
          </a:xfrm>
        </p:spPr>
        <p:txBody>
          <a:bodyPr lIns="90000" tIns="45000" rIns="90000" bIns="45000" anchor="t"/>
          <a:lstStyle/>
          <a:p>
            <a:pPr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</a:rPr>
              <a:t>ИЗМЕНЕНИЯ В ЗАКОНОДАТЕЛЬСТВЕ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C92E-39BB-49EB-8567-906EA4F7A24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0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ИСЧЕРПЫВАЮЩИЕ ПЕРЕЧНИ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101"/>
            <a:ext cx="6000792" cy="2788931"/>
          </a:xfrm>
        </p:spPr>
        <p:txBody>
          <a:bodyPr/>
          <a:lstStyle/>
          <a:p>
            <a:pPr marL="0" indent="15875" algn="just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Правительством РФ от 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30.04.2014 N 403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утверждён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Исчерпывающий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процедур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сфере жилищного строительства.</a:t>
            </a:r>
          </a:p>
          <a:p>
            <a:pPr marL="0" indent="15875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включал в себя по состоянию на 2016 год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134  процедуры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необходимые на всех этапах реализации проекта жилищного строительства .</a:t>
            </a:r>
          </a:p>
          <a:p>
            <a:pPr marL="0" indent="15875" algn="just">
              <a:buNone/>
            </a:pPr>
            <a:endParaRPr lang="ru-RU" sz="16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5875" algn="just">
              <a:buNone/>
            </a:pPr>
            <a:endParaRPr lang="ru-RU" sz="16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5875" algn="just"/>
            <a:endParaRPr lang="ru-RU" sz="16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5875" algn="just">
              <a:buNone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5875" algn="just"/>
            <a:endParaRPr lang="ru-RU" sz="14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5875" algn="just">
              <a:buNone/>
            </a:pPr>
            <a:endParaRPr lang="ru-RU" sz="14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6300192" y="1142985"/>
            <a:ext cx="2592288" cy="32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15875" algn="just">
              <a:spcBef>
                <a:spcPct val="20000"/>
              </a:spcBef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2" descr="http://www.pima.gov/procure/newsletter/1stQuarter2011/construction-busin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0778" y="980728"/>
            <a:ext cx="2071702" cy="223224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91434" y="3645024"/>
            <a:ext cx="867819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ru-RU" sz="2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В целях эффективного развития конкуренции в 2017 </a:t>
            </a:r>
            <a:r>
              <a:rPr lang="ru-RU" sz="20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году из </a:t>
            </a:r>
            <a:r>
              <a:rPr lang="ru-RU" sz="2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исчерпывающего перечня </a:t>
            </a:r>
            <a:r>
              <a:rPr lang="ru-RU" sz="2000" b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были исключены 14 дублирующих процедур</a:t>
            </a:r>
            <a:r>
              <a:rPr lang="ru-RU" sz="2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, связанных с подключением (технологическим присоединением) объектов капитального строительства к централизованным системам водоснабжения и водоотведения, заключением договоров водоотведения и подписанием соответствующих актов о готовности внутриплощадочных и внутридомовых сетей и оборудования к подключению объектов к централизованным системам водоснабжения и водоотведения.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60032" y="1052736"/>
            <a:ext cx="4110608" cy="317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</a:rPr>
              <a:t>ЗАЯВИТЕЛИ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8568952" cy="4896544"/>
          </a:xfrm>
        </p:spPr>
        <p:txBody>
          <a:bodyPr/>
          <a:lstStyle/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порядке статьи 18.1  Закона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защите конкуренции обжаловать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акты и (или)  действия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(бездействия) уполномоченного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органа и (или) организации, 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осуществляющей эксплуатацию сетей, могут только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юридические лица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индивидуальные предприниматели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изических лиц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антимонопольный орган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предусмотрено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3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roshina\Desktop\Совещание с СРО\виды жалоб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736304" cy="22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</a:rPr>
              <a:t>ВИДЫ ОБЖАЛУЕМЫХ ДЕЙСТВИЙ</a:t>
            </a:r>
            <a:endParaRPr lang="ru-RU" sz="2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328592"/>
          </a:xfrm>
        </p:spPr>
        <p:txBody>
          <a:bodyPr/>
          <a:lstStyle/>
          <a:p>
            <a:pPr indent="450850" algn="just">
              <a:buFontTx/>
              <a:buChar char="-"/>
            </a:pPr>
            <a:endParaRPr lang="ru-RU" sz="2400" b="1" kern="120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 indent="450850" algn="just">
              <a:buFontTx/>
              <a:buChar char="-"/>
            </a:pPr>
            <a:r>
              <a:rPr lang="ru-RU" sz="2400" b="1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незаконный отказ </a:t>
            </a:r>
            <a:r>
              <a:rPr lang="ru-RU" sz="2400" b="1" kern="12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 </a:t>
            </a:r>
            <a:r>
              <a:rPr lang="ru-RU" sz="2400" b="1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приёме документов</a:t>
            </a:r>
            <a:r>
              <a:rPr lang="ru-RU" sz="24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заявлений</a:t>
            </a:r>
            <a:endParaRPr lang="ru-RU" sz="2400" kern="12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indent="450850" algn="just">
              <a:buFontTx/>
              <a:buChar char="-"/>
            </a:pPr>
            <a:r>
              <a:rPr lang="ru-RU" sz="2400" b="1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предъявление излишних требований</a:t>
            </a:r>
            <a:r>
              <a:rPr lang="ru-RU" sz="24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ru-RU" sz="2400" kern="12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не </a:t>
            </a:r>
            <a:r>
              <a:rPr lang="ru-RU" sz="24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установленных законами и иными нормативными  правовыми    актами субъекта РФ </a:t>
            </a:r>
            <a:endParaRPr lang="ru-RU" sz="2400" kern="12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indent="450850" algn="just">
              <a:buFontTx/>
              <a:buChar char="-"/>
            </a:pPr>
            <a:r>
              <a:rPr lang="ru-RU" sz="2400" b="1" kern="12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нарушение </a:t>
            </a:r>
            <a:r>
              <a:rPr lang="ru-RU" sz="2400" b="1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сроков</a:t>
            </a:r>
            <a:r>
              <a:rPr lang="ru-RU" sz="24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осуществления процедуры,       включённой  в «исчерпывающий перечень»</a:t>
            </a:r>
          </a:p>
          <a:p>
            <a:pPr indent="450850" algn="just">
              <a:buFontTx/>
              <a:buChar char="-"/>
            </a:pPr>
            <a:r>
              <a:rPr lang="ru-RU" sz="24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требования </a:t>
            </a:r>
            <a:r>
              <a:rPr lang="ru-RU" sz="2400" b="1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осуществить </a:t>
            </a:r>
          </a:p>
          <a:p>
            <a:pPr indent="0" algn="just">
              <a:buNone/>
            </a:pPr>
            <a:r>
              <a:rPr lang="ru-RU" sz="2400" b="1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процедуры не предусмотренные  </a:t>
            </a:r>
            <a:r>
              <a:rPr lang="ru-RU" sz="24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</a:t>
            </a:r>
          </a:p>
          <a:p>
            <a:pPr indent="0" algn="just">
              <a:buNone/>
            </a:pPr>
            <a:r>
              <a:rPr lang="ru-RU" sz="24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исчерпывающим перечнем</a:t>
            </a:r>
            <a:endParaRPr lang="ru-RU" sz="2400" kern="12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1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7F68E5E-32B7-45C5-AF75-420AC539E5CC}" type="slidenum">
              <a:rPr lang="ru-RU" altLang="ru-RU" sz="1600" b="1">
                <a:solidFill>
                  <a:schemeClr val="bg1"/>
                </a:solidFill>
                <a:ea typeface="ＭＳ Ｐゴシック" pitchFamily="34" charset="-128"/>
              </a:rPr>
              <a:pPr algn="r"/>
              <a:t>2</a:t>
            </a:fld>
            <a:endParaRPr lang="ru-RU" altLang="ru-RU" sz="16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84969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Сегодня будут рассмотрены вопросы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правоприменения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- антимонопольного законодательства;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- законодательства о рекламе;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законодательства в сфере закупок;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- законодательства в сфере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гособоронзаказа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7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roshina\Desktop\Совещание с СРО\6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0476" y="3931968"/>
            <a:ext cx="3073524" cy="26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980728"/>
            <a:ext cx="848797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Минстрой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России ведёт реестр описаний процедур, включённых в исчерпывающий перечень, который содержит, в том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числе: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случаев, в которых требуется проведение процедур,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перечень документов, которые заявитель обязан представить для проведения процедуры,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основания для отказа в принятии заявления и требуемых документов для проведения процедуры,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основания для приостановления проведения процедуры,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основания для отказа в выдаче заключения,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основание для непредставления разрешения,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срок проведения процедуры,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форму подачи заявителем документов,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об органе (организации),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осуществляющей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процедуры и др.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2200" b="1" u="sng" dirty="0" smtClean="0">
              <a:solidFill>
                <a:srgbClr val="333399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547687"/>
          </a:xfrm>
        </p:spPr>
        <p:txBody>
          <a:bodyPr lIns="90000" tIns="45000" rIns="90000" bIns="45000" anchor="t"/>
          <a:lstStyle/>
          <a:p>
            <a:pPr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</a:rPr>
              <a:t>РЕЕСТР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C92E-39BB-49EB-8567-906EA4F7A24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0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roshina\Desktop\Совещание с СРО\attent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3456384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6" y="975280"/>
            <a:ext cx="8496944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ОБЖАЛОВАНИЕ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 чем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течение трёх месяцев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дня принятия акта и (или) совершения действия (бездействия) уполномоченного органа и (или) организации , осуществляющей эксплуатацию сетей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РАССМОТРЕНИЯ ЖАЛОБЫ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рабочих дней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дня её поступления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РЕШЕНИЯ СТОРОНАМ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рабочих дней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дня принятия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67408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ea typeface="ＭＳ Ｐゴシック" pitchFamily="34" charset="-128"/>
              </a:rPr>
              <a:t>ВНИМАНИЕ СРОКИ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9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92697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ea typeface="ＭＳ Ｐゴシック" pitchFamily="34" charset="-128"/>
              </a:rPr>
              <a:t>ЭТАПЫ АДМИНИСТРАТИВНОЙ ПРОЦЕДУРЫ </a:t>
            </a:r>
            <a:endParaRPr lang="ru-RU" sz="28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3960440" cy="3672408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1этап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Предварительное рассмотрение жалобы на предмет соответствия предъявленным статье 18.1 закона о защите конкуренции требованиям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2 этап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Определение подведомственности рассмотрения жалобы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95536" y="5013176"/>
            <a:ext cx="8424936" cy="1431850"/>
          </a:xfr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5 этап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Оформление решения и предписания и направление их сторонам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16016" y="1124744"/>
            <a:ext cx="4041775" cy="3600400"/>
          </a:xfr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</a:rPr>
              <a:t>3 </a:t>
            </a:r>
            <a:r>
              <a:rPr lang="ru-RU" sz="2000" b="1" dirty="0" smtClean="0">
                <a:solidFill>
                  <a:srgbClr val="FF0000"/>
                </a:solidFill>
              </a:rPr>
              <a:t>этап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Размещение информации о поступлении жалобы на сайте антимонопольного органа и уведомление заявителя о месте и времени рассмотрения жалобы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4 этап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Рассмотрение жалобы по существу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0133-9DA4-46F0-ACA6-A00CAE5232F1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376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976"/>
            <a:ext cx="8229600" cy="114300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</a:rPr>
              <a:t>РЕШЕНИЕ и ПРЕДПИСАНИЕ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Принимается Комиссией управления в составе не менее 50% общего числа членов, но не менее 3 человек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наименование органа, чьи действия обжалуются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Доводы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заявителя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возражения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лиц, чьи акты обжалуются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нормах законодательства, которые нарушены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признании жалобы (не)обоснованной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предписание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выдаче предписания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0133-9DA4-46F0-ACA6-A00CAE5232F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39552" y="4663496"/>
            <a:ext cx="4243387" cy="13684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ПРЕДПИСАНИЕ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исполнения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установленные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1" name="Picture 3" descr="C:\Users\Eroshina\Desktop\Совещание с СРО\Fotolia_62678180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104456" cy="257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051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</a:rPr>
              <a:t>АДМИНИСТРАТИВНАЯ ОТВЕТСТВЕННОСТЬ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4176464" cy="792088"/>
          </a:xfrm>
        </p:spPr>
        <p:txBody>
          <a:bodyPr/>
          <a:lstStyle/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должностных лиц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органов власти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179512" y="3429000"/>
            <a:ext cx="4248472" cy="29523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14.9.1 КоАП РФ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Предупреждение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административный штраф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3 до 5 тысяч рублей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Повторно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административный штраф от 30 до 50 тысяч рублей, либо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дисквалификация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2-х лет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>
            <a:off x="4860032" y="1110493"/>
            <a:ext cx="4032448" cy="720079"/>
          </a:xfrm>
        </p:spPr>
        <p:txBody>
          <a:bodyPr/>
          <a:lstStyle/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субъектов естественных монополий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01815" cy="46085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9.21 КоАП РФ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Административный штраф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должностных лиц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от 10 до 40 тысяч рублей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должностных лиц – от 40 до 50 тысяч рублей, либо дисквалификация до 3-ех лет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Административный штраф на юридических лиц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от 100 до 500 тысяч рублей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юридических лиц – от 600 тысяч рублей до 1 млн. рублей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1027" name="Picture 3" descr="C:\Users\Eroshina\Desktop\Совещание с СРО\коде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594">
            <a:off x="593696" y="1000181"/>
            <a:ext cx="3364235" cy="166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7041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06896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Осуществления государственного контроля Федерального закона от 13.03.2006г. N38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ФЗ                             «О рекламе»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(далее - Закона о рекламе)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частые нарушения требований закона</a:t>
            </a:r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рекламе медицинских услуг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 к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смс-рекламе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BB543-3D9D-4B84-B742-46D70BA5E32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3691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Осуществления государственного контроля Федерального закона от 05.04.2013г. №44-ФЗ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«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 контрактной системе в сфере закупок товаров, работ, услуг для обеспечения государственных и муниципальных нужд»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(далее - Закона о контрактной системе).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7F68E5E-32B7-45C5-AF75-420AC539E5CC}" type="slidenum">
              <a:rPr lang="ru-RU" altLang="ru-RU" sz="1600" b="1">
                <a:solidFill>
                  <a:schemeClr val="bg1"/>
                </a:solidFill>
                <a:ea typeface="ＭＳ Ｐゴシック" pitchFamily="34" charset="-128"/>
              </a:rPr>
              <a:pPr algn="r"/>
              <a:t>28</a:t>
            </a:fld>
            <a:endParaRPr lang="ru-RU" altLang="ru-RU" sz="16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52736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Рассмотрено жалоб –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53.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Рассмотрено дел об административных правонарушениях –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58.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Наложены штрафы на сумму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688073,05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2420888"/>
            <a:ext cx="82089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часто встречающиеся нарушения законодательства о контрактной системе: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645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требований описание объекта закупки;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645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требований к проекту контракта закупки;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645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требований к документации;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645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порядка приема котировочных заявок и вскрытия конвертов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564904"/>
            <a:ext cx="8316416" cy="326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в ходе обсуждения будут рассмотрены вопросы: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Ингушского УФАС по специализации;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Разъяснения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Президиума ФАС России по определению размера убытков, причинённых в результате нарушения антимонопольного законодательства;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Внедрение института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внутренннго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предупреждения нарушений антимонопольного законодательства (антимонопольный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комплаенс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7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359024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Государственными и муниципальными заказчиками при проведении закупок не обеспечивается соблюдение требований законодательства о градостроительной деятельности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80928"/>
            <a:ext cx="8445624" cy="3240360"/>
          </a:xfrm>
        </p:spPr>
        <p:txBody>
          <a:bodyPr/>
          <a:lstStyle/>
          <a:p>
            <a:pPr marL="1588" indent="-1588"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заключается в необходимости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Заказчиками, при заключении контрактов на выполнение инженерных изысканий, подготовку проектной документации, строительство, реконструкцию, капитальный ремонт объектов капитального строительства, строго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руководствоваться положениями статьи 55.8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ГКРФ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BB543-3D9D-4B84-B742-46D70BA5E32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64904"/>
            <a:ext cx="83529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Обжалования процедуры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закупки по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223-ФЗ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закупках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связаны: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отсутствием надлежащего регулирования в этой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отсутствием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единых процедурных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отсутствием унификации.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229600" cy="115212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Ингушского УФАС по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 специализации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BB543-3D9D-4B84-B742-46D70BA5E32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36912"/>
            <a:ext cx="8532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«Контроль за соблюдением требований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5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Федерального закона от 26.07.2006 №135-ФЗ «О защите конкуренции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Проблемные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ее применения»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9"/>
          <p:cNvSpPr>
            <a:spLocks noChangeArrowheads="1"/>
          </p:cNvSpPr>
          <p:nvPr/>
        </p:nvSpPr>
        <p:spPr bwMode="auto">
          <a:xfrm>
            <a:off x="1043608" y="3861048"/>
            <a:ext cx="783113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0" y="2708920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3200" b="1" i="1" dirty="0" smtClean="0">
              <a:latin typeface="Batang" panose="02030600000101010101" pitchFamily="18" charset="-127"/>
              <a:ea typeface="Batang" panose="02030600000101010101" pitchFamily="18" charset="-127"/>
              <a:cs typeface="Aharoni" pitchFamily="2" charset="-79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                                                           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179512" y="2924944"/>
            <a:ext cx="9144000" cy="20882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357422" y="4357694"/>
          <a:ext cx="5835179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071670" y="2285992"/>
          <a:ext cx="6858048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4810" y="5929330"/>
            <a:ext cx="150002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Назрань 2016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1000108"/>
            <a:ext cx="6289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Внесение изменений в статью 39.1  Закона о защите конкуренции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71343010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80188"/>
            <a:ext cx="2133600" cy="304800"/>
          </a:xfrm>
        </p:spPr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1142984"/>
            <a:ext cx="547260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Статья 39.1 Закона о защите конкуренции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896" y="2060848"/>
            <a:ext cx="5184576" cy="12241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1300" b="1" dirty="0" smtClean="0"/>
              <a:t>Предупреждение о прекращении действий (бездействия), которые содержат признаки нарушения антимонопольного законодательства</a:t>
            </a:r>
            <a:r>
              <a:rPr lang="ru-RU" sz="1300" b="1" dirty="0" smtClean="0">
                <a:solidFill>
                  <a:schemeClr val="bg1"/>
                </a:solidFill>
                <a:latin typeface="Calibri" pitchFamily="34" charset="0"/>
                <a:ea typeface="ＭＳ Ｐゴシック" charset="-128"/>
              </a:rPr>
              <a:t>,</a:t>
            </a:r>
          </a:p>
          <a:p>
            <a:pPr algn="ctr" eaLnBrk="1" hangingPunct="1"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Calibri" pitchFamily="34" charset="0"/>
                <a:ea typeface="ＭＳ Ｐゴシック" charset="-128"/>
              </a:rPr>
              <a:t>выдается:</a:t>
            </a:r>
            <a:endParaRPr lang="ru-RU" sz="1300" b="1" dirty="0">
              <a:solidFill>
                <a:schemeClr val="bg1"/>
              </a:solidFill>
              <a:latin typeface="Calibri" pitchFamily="34" charset="0"/>
              <a:ea typeface="ＭＳ Ｐゴシック" charset="-128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51520" y="3717032"/>
          <a:ext cx="316835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23928" y="3717032"/>
            <a:ext cx="511256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defRPr/>
            </a:pPr>
            <a:r>
              <a:rPr lang="ru-RU" sz="1200" b="1" dirty="0" smtClean="0"/>
              <a:t>В целях пресечения действий (бездействия), которые приводят или могут привести к недопущению, ограничению, устранению конкуренции и (или) ущемлению интересов других лиц (хозяйствующих субъектов) в сфере предпринимательской деятельности либо ущемлению интересов неопределенного круга потребителей</a:t>
            </a:r>
            <a:endParaRPr lang="ru-RU" sz="1200" b="1" u="sng" dirty="0">
              <a:solidFill>
                <a:srgbClr val="FFFF00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5301208"/>
            <a:ext cx="6408712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1200" b="1" dirty="0" smtClean="0"/>
              <a:t>Принятие антимонопольным органом решения о возбуждении дела о нарушении </a:t>
            </a:r>
            <a:r>
              <a:rPr lang="ru-RU" sz="1200" b="1" dirty="0" smtClean="0">
                <a:hlinkClick r:id="rId7"/>
              </a:rPr>
              <a:t>пунктов 3</a:t>
            </a:r>
            <a:r>
              <a:rPr lang="ru-RU" sz="1200" b="1" dirty="0" smtClean="0"/>
              <a:t>, </a:t>
            </a:r>
            <a:r>
              <a:rPr lang="ru-RU" sz="1200" b="1" dirty="0" smtClean="0">
                <a:hlinkClick r:id="rId7"/>
              </a:rPr>
              <a:t>5</a:t>
            </a:r>
            <a:r>
              <a:rPr lang="ru-RU" sz="1200" b="1" dirty="0" smtClean="0"/>
              <a:t>, </a:t>
            </a:r>
            <a:r>
              <a:rPr lang="ru-RU" sz="1200" b="1" dirty="0" smtClean="0">
                <a:hlinkClick r:id="rId7"/>
              </a:rPr>
              <a:t>6</a:t>
            </a:r>
            <a:r>
              <a:rPr lang="ru-RU" sz="1200" b="1" dirty="0" smtClean="0"/>
              <a:t> и </a:t>
            </a:r>
            <a:r>
              <a:rPr lang="ru-RU" sz="1200" b="1" dirty="0" smtClean="0">
                <a:hlinkClick r:id="rId7"/>
              </a:rPr>
              <a:t>8 части 1 статьи 10</a:t>
            </a:r>
            <a:r>
              <a:rPr lang="ru-RU" sz="1200" b="1" dirty="0" smtClean="0"/>
              <a:t>, </a:t>
            </a:r>
            <a:r>
              <a:rPr lang="ru-RU" sz="1200" b="1" u="sng" dirty="0" smtClean="0">
                <a:hlinkClick r:id="rId8"/>
              </a:rPr>
              <a:t>статей 14.1</a:t>
            </a:r>
            <a:r>
              <a:rPr lang="ru-RU" sz="1200" b="1" dirty="0" smtClean="0"/>
              <a:t>, </a:t>
            </a:r>
            <a:r>
              <a:rPr lang="ru-RU" sz="1200" b="1" dirty="0" smtClean="0">
                <a:hlinkClick r:id="rId9"/>
              </a:rPr>
              <a:t>14.2</a:t>
            </a:r>
            <a:r>
              <a:rPr lang="ru-RU" sz="1200" b="1" dirty="0" smtClean="0"/>
              <a:t>, </a:t>
            </a:r>
            <a:r>
              <a:rPr lang="ru-RU" sz="1200" b="1" dirty="0" smtClean="0">
                <a:hlinkClick r:id="rId10"/>
              </a:rPr>
              <a:t>14.3</a:t>
            </a:r>
            <a:r>
              <a:rPr lang="ru-RU" sz="1200" b="1" dirty="0" smtClean="0"/>
              <a:t>, </a:t>
            </a:r>
            <a:r>
              <a:rPr lang="ru-RU" sz="1200" b="1" dirty="0" smtClean="0">
                <a:hlinkClick r:id="rId11"/>
              </a:rPr>
              <a:t>14.7</a:t>
            </a:r>
            <a:r>
              <a:rPr lang="ru-RU" sz="1200" b="1" dirty="0" smtClean="0"/>
              <a:t>, </a:t>
            </a:r>
            <a:r>
              <a:rPr lang="ru-RU" sz="1200" b="1" dirty="0" smtClean="0">
                <a:hlinkClick r:id="rId12"/>
              </a:rPr>
              <a:t>14.8</a:t>
            </a:r>
            <a:r>
              <a:rPr lang="ru-RU" sz="1200" b="1" dirty="0" smtClean="0"/>
              <a:t> и </a:t>
            </a:r>
            <a:r>
              <a:rPr lang="ru-RU" sz="1200" b="1" dirty="0" smtClean="0">
                <a:hlinkClick r:id="rId13"/>
              </a:rPr>
              <a:t>15</a:t>
            </a:r>
            <a:r>
              <a:rPr lang="ru-RU" sz="1200" b="1" dirty="0" smtClean="0"/>
              <a:t> настоящего Федерального закона без вынесения предупреждения и до завершения срока его выполнения не допускается. </a:t>
            </a:r>
            <a:endParaRPr lang="ru-RU" sz="1200" b="1" u="sng" dirty="0">
              <a:solidFill>
                <a:srgbClr val="FF0000"/>
              </a:solidFill>
              <a:latin typeface="Calibri" pitchFamily="34" charset="0"/>
              <a:ea typeface="ＭＳ Ｐゴシック" charset="-128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40152" y="3284984"/>
            <a:ext cx="64807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347864" y="3284984"/>
            <a:ext cx="64807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716016" y="3284984"/>
            <a:ext cx="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857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12776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5357826"/>
          <a:ext cx="2928958" cy="9144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928958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Предупреждение выдано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14348" y="1000108"/>
            <a:ext cx="7560840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Рассмотрение вопроса о выдачи предупреждений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2428868"/>
            <a:ext cx="3319778" cy="2088232"/>
          </a:xfrm>
          <a:prstGeom prst="roundRect">
            <a:avLst/>
          </a:prstGeom>
          <a:solidFill>
            <a:schemeClr val="accent5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Имеются признаки нарушения 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пунктов 3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5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6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8 части 1 статьи 10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статей 14.1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14.2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14.3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14.7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14.8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15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Закона о защите конкуренции.</a:t>
            </a: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предупреждений целесообразно  (возможно  исполнение )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3504" y="2643182"/>
            <a:ext cx="3672408" cy="17922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Имеются признаки нарушения 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пунктов 3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5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6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8 части 1 статьи 10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статей 14.1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14.2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14.3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14.7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14.8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15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Закона о защите конкуренции.   </a:t>
            </a: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предупреждений нецелесообразно  (исполнение невозможно )</a:t>
            </a:r>
          </a:p>
        </p:txBody>
      </p:sp>
      <p:cxnSp>
        <p:nvCxnSpPr>
          <p:cNvPr id="20" name="Прямая со стрелкой 19"/>
          <p:cNvCxnSpPr>
            <a:endCxn id="7" idx="0"/>
          </p:cNvCxnSpPr>
          <p:nvPr/>
        </p:nvCxnSpPr>
        <p:spPr>
          <a:xfrm flipH="1">
            <a:off x="2017047" y="2060848"/>
            <a:ext cx="538729" cy="368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0" idx="0"/>
          </p:cNvCxnSpPr>
          <p:nvPr/>
        </p:nvCxnSpPr>
        <p:spPr>
          <a:xfrm>
            <a:off x="6367640" y="2067118"/>
            <a:ext cx="61206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Схема 26"/>
          <p:cNvGraphicFramePr/>
          <p:nvPr/>
        </p:nvGraphicFramePr>
        <p:xfrm>
          <a:off x="5357818" y="5286388"/>
          <a:ext cx="3119438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2" name="Стрелка вниз 31"/>
          <p:cNvSpPr/>
          <p:nvPr/>
        </p:nvSpPr>
        <p:spPr>
          <a:xfrm>
            <a:off x="6786578" y="4572008"/>
            <a:ext cx="4846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1785918" y="4714884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5">
                    <a:lumMod val="10000"/>
                  </a:schemeClr>
                </a:solidFill>
              </a:rPr>
              <a:t>При направлении рассмотрения Предупреждений, руководствуемся статьей 39.1 Закона о защите конкуренции</a:t>
            </a:r>
            <a:endParaRPr lang="ru-RU" sz="1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496944" cy="648072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/>
              <a:t>Предупреждение обязывает нарушителя прекратить действия, содержащие признаки нарушения части 1 статьи 15 Закона о защите конкуренции, устранить причины и условия, способствующие возникновению такого нарушения, а также устранить последствия такого нарушения.</a:t>
            </a:r>
            <a:endParaRPr lang="ru-RU" sz="1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1571612"/>
            <a:ext cx="7272808" cy="1229266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Лицо в отношение которого направлено предупреждение имеет возможность устранить причины и условия, способствующие возникновению такого нарушения, а также устранить последствия такого нарушения. При исполнении предупреждения лицо освобождается от ответственности, дело о нарушении антимонопольного законодательства  не возбуждается.</a:t>
            </a:r>
            <a:endParaRPr lang="ru-RU" sz="1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648" y="2928934"/>
            <a:ext cx="7272808" cy="1580186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Лицо в отношение которого направлено предупреждение имеет возможность устранить причины и условия, способствующие возникновению такого нарушения, а также устранить последствия при этом в установленный срок, не исполняет предупреждение, то возбуждается дело о нарушении антимонопольного законодательства.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28" y="4643446"/>
            <a:ext cx="7272808" cy="1656184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100" b="1" dirty="0" smtClean="0"/>
          </a:p>
          <a:p>
            <a:pPr algn="just"/>
            <a:endParaRPr lang="ru-RU" sz="1200" b="1" dirty="0" smtClean="0"/>
          </a:p>
          <a:p>
            <a:pPr algn="just"/>
            <a:r>
              <a:rPr lang="ru-RU" sz="1600" b="1" dirty="0" smtClean="0"/>
              <a:t>Лицо в отношение которого направлено предупреждение не имеет возможность устранить причины и условия, способствующие возникновению такого нарушения, а также устранить последствия предупреждение не направляется, дело о нарушении антимонопольного законодательства не возбуждается, такое лицо </a:t>
            </a:r>
            <a:r>
              <a:rPr lang="ru-RU" sz="1600" b="1" dirty="0" smtClean="0">
                <a:solidFill>
                  <a:srgbClr val="FF0000"/>
                </a:solidFill>
              </a:rPr>
              <a:t>уходит от ответственности.</a:t>
            </a: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  <p:cxnSp>
        <p:nvCxnSpPr>
          <p:cNvPr id="15" name="Shape 14"/>
          <p:cNvCxnSpPr>
            <a:stCxn id="5" idx="1"/>
            <a:endCxn id="8" idx="1"/>
          </p:cNvCxnSpPr>
          <p:nvPr/>
        </p:nvCxnSpPr>
        <p:spPr>
          <a:xfrm rot="10800000" flipH="1" flipV="1">
            <a:off x="395536" y="1232756"/>
            <a:ext cx="1033192" cy="4238782"/>
          </a:xfrm>
          <a:prstGeom prst="bentConnector3">
            <a:avLst>
              <a:gd name="adj1" fmla="val -22126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9512" y="3429000"/>
            <a:ext cx="117777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42844" y="2357430"/>
            <a:ext cx="1214446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4868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Случаи при которых невозможно выдать предупреждение по признакам нарушения части 1 статьи 15 Закона о защите конкуренции </a:t>
            </a:r>
            <a:endParaRPr lang="ru-RU" sz="1800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285852" y="6309320"/>
            <a:ext cx="7390604" cy="26295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 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1500174"/>
            <a:ext cx="2143140" cy="4500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орган  исполнительной власти, орган государственной власти субъектов Российской Федерации, орган местного самоуправления, иные осуществляющие функции указанных органов орган или организация, организация, участвующие в предоставлении государственных или муниципальных услуг, а также государственные внебюджетные фонды, Центральный банк Российской Федерац</a:t>
            </a:r>
            <a:r>
              <a:rPr lang="ru-RU" sz="11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ии </a:t>
            </a:r>
            <a:endParaRPr lang="ru-RU" sz="11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1024" y="1357298"/>
            <a:ext cx="1000132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выдать предупреждение невозможно,  к моменту  проверки нарушения нет, истек срок договора</a:t>
            </a:r>
            <a:endParaRPr lang="ru-RU" sz="1100" dirty="0"/>
          </a:p>
        </p:txBody>
      </p:sp>
      <p:sp>
        <p:nvSpPr>
          <p:cNvPr id="9" name="Овал 8"/>
          <p:cNvSpPr/>
          <p:nvPr/>
        </p:nvSpPr>
        <p:spPr>
          <a:xfrm>
            <a:off x="3214678" y="3214686"/>
            <a:ext cx="2571768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плановая или внеплановая проверка  антимонопольного органа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4286256"/>
            <a:ext cx="235745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  договор на закупку товаров работ и услуг без проведение торгов, договор исполнен </a:t>
            </a:r>
            <a:endParaRPr lang="ru-RU" sz="13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15074" y="2285992"/>
            <a:ext cx="1357322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Выявлены признаки нарушения части 1 статьи 15 Закона о защите конкуренции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2143116"/>
            <a:ext cx="221457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 договор передачи имущества без проведение торгов, срок действия договора 6 месяцев </a:t>
            </a:r>
            <a:endParaRPr lang="ru-RU" sz="13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01024" y="3571876"/>
            <a:ext cx="1000132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выдать предупреждение невозможно,  к моменту  проверки нарушения нет, договор исполнен в полном объеме</a:t>
            </a:r>
            <a:endParaRPr lang="ru-RU" sz="11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357422" y="285749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357422" y="4071942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2428860" y="364331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57818" y="264318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357818" y="457200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643834" y="257174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643834" y="428625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право с вырезом 30"/>
          <p:cNvSpPr/>
          <p:nvPr/>
        </p:nvSpPr>
        <p:spPr>
          <a:xfrm>
            <a:off x="5929322" y="3643314"/>
            <a:ext cx="214314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286380" y="5214950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214942" y="2143116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Мнение территориальных органов ФАС России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504" y="980727"/>
          <a:ext cx="8856984" cy="552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2714620"/>
            <a:ext cx="2786082" cy="20717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На запрос Ингушского УФАС России  в территориальные органы ФАС России о целесообразности внесение изменений в статью 39.1 Закона о защите конкуренции, территориальными органами в своих ответах изложено мнение о необходимости  внесения изменений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14546" y="2571744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6072198" y="2357430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6072198" y="4000504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3428992" y="500063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5322099" y="4964917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356892" y="2500306"/>
            <a:ext cx="2865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000232" y="4286256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48680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Понятия невозможность исполнения предупреждении </a:t>
            </a:r>
            <a:endParaRPr lang="ru-RU" sz="1600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26893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  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B0F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Невозможность исполнения предупреждения представляет собой такое обстоятельство, когда лицо нарушившее антимонопольное законодательства, не имеет возможность устранить причины и условия, способствующие возникновению такого нарушения, а также устранить последствия.  </a:t>
            </a:r>
            <a:endParaRPr lang="ru-RU" sz="24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7F68E5E-32B7-45C5-AF75-420AC539E5CC}" type="slidenum">
              <a:rPr lang="ru-RU" altLang="ru-RU" sz="1600" b="1">
                <a:solidFill>
                  <a:schemeClr val="bg1"/>
                </a:solidFill>
                <a:ea typeface="ＭＳ Ｐゴシック" pitchFamily="34" charset="-128"/>
              </a:rPr>
              <a:pPr algn="r"/>
              <a:t>4</a:t>
            </a:fld>
            <a:endParaRPr lang="ru-RU" altLang="ru-RU" sz="16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8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«Чем больше мы предотвратим нарушений, тем эффективнее будет наше антимонопольное регулирование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Такая цель стоит перед службой в рамках реализации реформы контрольно-надзорной  деятельности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антимонопольного ведомства реформа контрольно-надзорной деятельности началась еще в 2016 году, когда вступил в законную силу «четвертый антимонопольный пакет».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этому в 2 раза сократилось количество антимонопольных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Предложение о внесении изменений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5446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ru-RU" sz="24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Внести изменения в часть 2 статьи 39.1 Закона о защите конкуренции следующего содержания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В случае установление невозможности исполнения предупреждения, возбуждается дело о нарушении антимонопольного законодательства.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При этом необходимо дать четкое определение невозможности исполнения предупреждения.</a:t>
            </a:r>
          </a:p>
          <a:p>
            <a:pPr algn="just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638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4826"/>
            <a:ext cx="9144000" cy="233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7055" y="3641359"/>
            <a:ext cx="8331834" cy="147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100099"/>
              </a:lnSpc>
            </a:pP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spc="-45" dirty="0">
                <a:solidFill>
                  <a:srgbClr val="1E4648"/>
                </a:solidFill>
                <a:latin typeface="Cambria"/>
                <a:cs typeface="Cambria"/>
              </a:rPr>
              <a:t>Е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ДРЕН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Е</a:t>
            </a:r>
            <a:r>
              <a:rPr sz="2400" b="1" spc="10" dirty="0">
                <a:solidFill>
                  <a:srgbClr val="1E4648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СТИТ</a:t>
            </a:r>
            <a:r>
              <a:rPr sz="2400" b="1" spc="-45" dirty="0">
                <a:solidFill>
                  <a:srgbClr val="1E4648"/>
                </a:solidFill>
                <a:latin typeface="Cambria"/>
                <a:cs typeface="Cambria"/>
              </a:rPr>
              <a:t>У</a:t>
            </a:r>
            <a:r>
              <a:rPr sz="2400" b="1" spc="-265" dirty="0">
                <a:solidFill>
                  <a:srgbClr val="1E4648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А 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spc="-50" dirty="0">
                <a:solidFill>
                  <a:srgbClr val="1E4648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ТР</a:t>
            </a:r>
            <a:r>
              <a:rPr sz="2400" b="1" spc="5" dirty="0">
                <a:solidFill>
                  <a:srgbClr val="1E4648"/>
                </a:solidFill>
                <a:latin typeface="Cambria"/>
                <a:cs typeface="Cambria"/>
              </a:rPr>
              <a:t>Е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spc="-70" dirty="0">
                <a:solidFill>
                  <a:srgbClr val="1E4648"/>
                </a:solidFill>
                <a:latin typeface="Cambria"/>
                <a:cs typeface="Cambria"/>
              </a:rPr>
              <a:t>Г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О ПР</a:t>
            </a:r>
            <a:r>
              <a:rPr sz="2400" b="1" spc="-50" dirty="0">
                <a:solidFill>
                  <a:srgbClr val="1E4648"/>
                </a:solidFill>
                <a:latin typeface="Cambria"/>
                <a:cs typeface="Cambria"/>
              </a:rPr>
              <a:t>Е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ДУПРЕЖД</a:t>
            </a:r>
            <a:r>
              <a:rPr sz="2400" b="1" spc="5" dirty="0">
                <a:solidFill>
                  <a:srgbClr val="1E4648"/>
                </a:solidFill>
                <a:latin typeface="Cambria"/>
                <a:cs typeface="Cambria"/>
              </a:rPr>
              <a:t>Е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Я</a:t>
            </a:r>
            <a:r>
              <a:rPr sz="2400" b="1" spc="10" dirty="0">
                <a:solidFill>
                  <a:srgbClr val="1E4648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А</a:t>
            </a:r>
            <a:r>
              <a:rPr sz="2400" b="1" spc="-50" dirty="0">
                <a:solidFill>
                  <a:srgbClr val="1E4648"/>
                </a:solidFill>
                <a:latin typeface="Cambria"/>
                <a:cs typeface="Cambria"/>
              </a:rPr>
              <a:t>Р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УШЕНИЙ</a:t>
            </a:r>
            <a:r>
              <a:rPr sz="2400" b="1" spc="5" dirty="0">
                <a:solidFill>
                  <a:srgbClr val="1E4648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А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ТИМОНО</a:t>
            </a:r>
            <a:r>
              <a:rPr sz="2400" b="1" spc="-15" dirty="0">
                <a:solidFill>
                  <a:srgbClr val="1E4648"/>
                </a:solidFill>
                <a:latin typeface="Cambria"/>
                <a:cs typeface="Cambria"/>
              </a:rPr>
              <a:t>П</a:t>
            </a:r>
            <a:r>
              <a:rPr sz="2400" b="1" spc="-120" dirty="0">
                <a:solidFill>
                  <a:srgbClr val="1E4648"/>
                </a:solidFill>
                <a:latin typeface="Cambria"/>
                <a:cs typeface="Cambria"/>
              </a:rPr>
              <a:t>О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ЛЬ</a:t>
            </a:r>
            <a:r>
              <a:rPr sz="2400" b="1" spc="5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О</a:t>
            </a:r>
            <a:r>
              <a:rPr sz="2400" b="1" spc="-55" dirty="0">
                <a:solidFill>
                  <a:srgbClr val="1E4648"/>
                </a:solidFill>
                <a:latin typeface="Cambria"/>
                <a:cs typeface="Cambria"/>
              </a:rPr>
              <a:t>Г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О ЗА</a:t>
            </a:r>
            <a:r>
              <a:rPr sz="2400" b="1" spc="-60" dirty="0">
                <a:solidFill>
                  <a:srgbClr val="1E4648"/>
                </a:solidFill>
                <a:latin typeface="Cambria"/>
                <a:cs typeface="Cambria"/>
              </a:rPr>
              <a:t>К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ОН</a:t>
            </a:r>
            <a:r>
              <a:rPr sz="2400" b="1" spc="-140" dirty="0">
                <a:solidFill>
                  <a:srgbClr val="1E4648"/>
                </a:solidFill>
                <a:latin typeface="Cambria"/>
                <a:cs typeface="Cambria"/>
              </a:rPr>
              <a:t>О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Д</a:t>
            </a:r>
            <a:r>
              <a:rPr sz="2400" b="1" spc="-200" dirty="0">
                <a:solidFill>
                  <a:srgbClr val="1E4648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ТЕЛ</a:t>
            </a:r>
            <a:r>
              <a:rPr sz="2400" b="1" spc="-35" dirty="0">
                <a:solidFill>
                  <a:srgbClr val="1E4648"/>
                </a:solidFill>
                <a:latin typeface="Cambria"/>
                <a:cs typeface="Cambria"/>
              </a:rPr>
              <a:t>Ь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СТ</a:t>
            </a:r>
            <a:r>
              <a:rPr sz="2400" b="1" spc="-40" dirty="0">
                <a:solidFill>
                  <a:srgbClr val="1E4648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А</a:t>
            </a:r>
            <a:endParaRPr sz="2400">
              <a:latin typeface="Cambria"/>
              <a:cs typeface="Cambria"/>
            </a:endParaRPr>
          </a:p>
          <a:p>
            <a:pPr marL="1905" algn="ctr">
              <a:lnSpc>
                <a:spcPct val="100000"/>
              </a:lnSpc>
            </a:pP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(анти</a:t>
            </a:r>
            <a:r>
              <a:rPr sz="2400" b="1" spc="5" dirty="0">
                <a:solidFill>
                  <a:srgbClr val="1E4648"/>
                </a:solidFill>
                <a:latin typeface="Cambria"/>
                <a:cs typeface="Cambria"/>
              </a:rPr>
              <a:t>м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онопольный</a:t>
            </a:r>
            <a:r>
              <a:rPr sz="2400" b="1" spc="-25" dirty="0">
                <a:solidFill>
                  <a:srgbClr val="1E4648"/>
                </a:solidFill>
                <a:latin typeface="Cambria"/>
                <a:cs typeface="Cambria"/>
              </a:rPr>
              <a:t> </a:t>
            </a:r>
            <a:r>
              <a:rPr sz="2400" b="1" spc="-65" dirty="0">
                <a:solidFill>
                  <a:srgbClr val="1E4648"/>
                </a:solidFill>
                <a:latin typeface="Cambria"/>
                <a:cs typeface="Cambria"/>
              </a:rPr>
              <a:t>к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омплаенс)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6550" y="119888"/>
            <a:ext cx="3389629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ИСТОР</a:t>
            </a:r>
            <a:r>
              <a:rPr sz="2800" b="1" spc="-4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Я</a:t>
            </a:r>
            <a:r>
              <a:rPr sz="28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ВОПРОСА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389634"/>
            <a:ext cx="5528945" cy="4674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00000"/>
              </a:lnSpc>
            </a:pPr>
            <a:r>
              <a:rPr sz="1800" b="1" spc="-50" dirty="0">
                <a:latin typeface="Cambria"/>
                <a:cs typeface="Cambria"/>
              </a:rPr>
              <a:t>К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-10" dirty="0">
                <a:latin typeface="Cambria"/>
                <a:cs typeface="Cambria"/>
              </a:rPr>
              <a:t>м</a:t>
            </a:r>
            <a:r>
              <a:rPr sz="1800" b="1" dirty="0">
                <a:latin typeface="Cambria"/>
                <a:cs typeface="Cambria"/>
              </a:rPr>
              <a:t>п</a:t>
            </a:r>
            <a:r>
              <a:rPr sz="1800" b="1" spc="-10" dirty="0">
                <a:latin typeface="Cambria"/>
                <a:cs typeface="Cambria"/>
              </a:rPr>
              <a:t>л</a:t>
            </a:r>
            <a:r>
              <a:rPr sz="1800" b="1" dirty="0">
                <a:latin typeface="Cambria"/>
                <a:cs typeface="Cambria"/>
              </a:rPr>
              <a:t>аенс</a:t>
            </a:r>
            <a:r>
              <a:rPr sz="1800" b="1" spc="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орпорат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я программа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(</a:t>
            </a:r>
            <a:r>
              <a:rPr sz="1800" dirty="0">
                <a:latin typeface="Cambria"/>
                <a:cs typeface="Cambria"/>
              </a:rPr>
              <a:t>пол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тика) по собл</a:t>
            </a:r>
            <a:r>
              <a:rPr sz="1800" spc="-50" dirty="0">
                <a:latin typeface="Cambria"/>
                <a:cs typeface="Cambria"/>
              </a:rPr>
              <a:t>ю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ю 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 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дательства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299085" marR="187325" indent="-28702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o</a:t>
            </a:r>
            <a:r>
              <a:rPr sz="1800" spc="95" dirty="0">
                <a:latin typeface="Courier New"/>
                <a:cs typeface="Courier New"/>
              </a:rPr>
              <a:t> </a:t>
            </a:r>
            <a:r>
              <a:rPr sz="1800" dirty="0">
                <a:latin typeface="Cambria"/>
                <a:cs typeface="Cambria"/>
              </a:rPr>
              <a:t>Являе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ся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м 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з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уме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в 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spc="20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</a:t>
            </a:r>
            <a:r>
              <a:rPr sz="1800" spc="-10" dirty="0">
                <a:latin typeface="Cambria"/>
                <a:cs typeface="Cambria"/>
              </a:rPr>
              <a:t>ы</a:t>
            </a:r>
            <a:r>
              <a:rPr sz="1800" dirty="0">
                <a:latin typeface="Cambria"/>
                <a:cs typeface="Cambria"/>
              </a:rPr>
              <a:t>х р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ов </a:t>
            </a:r>
            <a:r>
              <a:rPr sz="1800" spc="3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ля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к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мпани</a:t>
            </a:r>
            <a:r>
              <a:rPr sz="1800" spc="-10" dirty="0">
                <a:latin typeface="Cambria"/>
                <a:cs typeface="Cambria"/>
              </a:rPr>
              <a:t>й</a:t>
            </a:r>
            <a:r>
              <a:rPr sz="1800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12700" marR="635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В 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spc="-3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оязычном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ри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те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«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омпла</a:t>
            </a:r>
            <a:r>
              <a:rPr sz="1800" spc="-10" dirty="0">
                <a:latin typeface="Cambria"/>
                <a:cs typeface="Cambria"/>
              </a:rPr>
              <a:t>ен</a:t>
            </a:r>
            <a:r>
              <a:rPr sz="1800" spc="-5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» </a:t>
            </a:r>
            <a:r>
              <a:rPr sz="1800" spc="-10" dirty="0">
                <a:latin typeface="Cambria"/>
                <a:cs typeface="Cambria"/>
              </a:rPr>
              <a:t>(</a:t>
            </a:r>
            <a:r>
              <a:rPr sz="1800" spc="-2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 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spc="-90" dirty="0">
                <a:latin typeface="Cambria"/>
                <a:cs typeface="Cambria"/>
              </a:rPr>
              <a:t>г</a:t>
            </a:r>
            <a:r>
              <a:rPr sz="1800" dirty="0">
                <a:latin typeface="Cambria"/>
                <a:cs typeface="Cambria"/>
              </a:rPr>
              <a:t>л.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 </a:t>
            </a:r>
            <a:r>
              <a:rPr sz="1800" i="1" spc="-25" dirty="0">
                <a:latin typeface="Cambria"/>
                <a:cs typeface="Cambria"/>
              </a:rPr>
              <a:t>c</a:t>
            </a:r>
            <a:r>
              <a:rPr sz="1800" i="1" spc="-10" dirty="0">
                <a:latin typeface="Cambria"/>
                <a:cs typeface="Cambria"/>
              </a:rPr>
              <a:t>ompli</a:t>
            </a:r>
            <a:r>
              <a:rPr sz="1800" i="1" spc="-5" dirty="0">
                <a:latin typeface="Cambria"/>
                <a:cs typeface="Cambria"/>
              </a:rPr>
              <a:t>a</a:t>
            </a:r>
            <a:r>
              <a:rPr sz="1800" i="1" dirty="0">
                <a:latin typeface="Cambria"/>
                <a:cs typeface="Cambria"/>
              </a:rPr>
              <a:t>n</a:t>
            </a:r>
            <a:r>
              <a:rPr sz="1800" i="1" spc="-30" dirty="0">
                <a:latin typeface="Cambria"/>
                <a:cs typeface="Cambria"/>
              </a:rPr>
              <a:t>c</a:t>
            </a:r>
            <a:r>
              <a:rPr sz="1800" i="1" spc="5" dirty="0">
                <a:latin typeface="Cambria"/>
                <a:cs typeface="Cambria"/>
              </a:rPr>
              <a:t>e</a:t>
            </a:r>
            <a:r>
              <a:rPr sz="1800" spc="-10" dirty="0">
                <a:latin typeface="Cambria"/>
                <a:cs typeface="Cambria"/>
              </a:rPr>
              <a:t>)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spc="3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лага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тся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зыв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ть 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«с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стема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тр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орпорат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ного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spc="20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 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дательств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».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299085" marR="7112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Цель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вн</a:t>
            </a:r>
            <a:r>
              <a:rPr sz="1800" dirty="0">
                <a:latin typeface="Cambria"/>
                <a:cs typeface="Cambria"/>
              </a:rPr>
              <a:t>ед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</a:t>
            </a:r>
            <a:r>
              <a:rPr sz="1800" spc="-10" dirty="0">
                <a:latin typeface="Cambria"/>
                <a:cs typeface="Cambria"/>
              </a:rPr>
              <a:t>м</a:t>
            </a:r>
            <a:r>
              <a:rPr sz="1800" dirty="0">
                <a:latin typeface="Cambria"/>
                <a:cs typeface="Cambria"/>
              </a:rPr>
              <a:t>онополь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ого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омпла</a:t>
            </a:r>
            <a:r>
              <a:rPr sz="1800" spc="-10" dirty="0">
                <a:latin typeface="Cambria"/>
                <a:cs typeface="Cambria"/>
              </a:rPr>
              <a:t>ен</a:t>
            </a:r>
            <a:r>
              <a:rPr sz="1800" dirty="0">
                <a:latin typeface="Cambria"/>
                <a:cs typeface="Cambria"/>
              </a:rPr>
              <a:t>са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 с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5" dirty="0">
                <a:latin typeface="Cambria"/>
                <a:cs typeface="Cambria"/>
              </a:rPr>
              <a:t>я</a:t>
            </a:r>
            <a:r>
              <a:rPr sz="1800" dirty="0">
                <a:latin typeface="Cambria"/>
                <a:cs typeface="Cambria"/>
              </a:rPr>
              <a:t>тнос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и 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ска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 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,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как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следств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е, р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ска 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</a:t>
            </a:r>
            <a:r>
              <a:rPr sz="1800" spc="-10" dirty="0">
                <a:latin typeface="Cambria"/>
                <a:cs typeface="Cambria"/>
              </a:rPr>
              <a:t>ы</a:t>
            </a:r>
            <a:r>
              <a:rPr sz="1800" dirty="0">
                <a:latin typeface="Cambria"/>
                <a:cs typeface="Cambria"/>
              </a:rPr>
              <a:t>х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к</a:t>
            </a:r>
            <a:r>
              <a:rPr sz="1800" spc="-10" dirty="0">
                <a:latin typeface="Cambria"/>
                <a:cs typeface="Cambria"/>
              </a:rPr>
              <a:t>ций</a:t>
            </a:r>
            <a:r>
              <a:rPr sz="1800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2179" y="1129283"/>
            <a:ext cx="2929128" cy="251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7108" y="3633215"/>
            <a:ext cx="3326891" cy="2805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6647" y="3762755"/>
            <a:ext cx="3089148" cy="2546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950959" y="6622491"/>
            <a:ext cx="163496" cy="254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42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8533" y="119888"/>
            <a:ext cx="3646804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ЗАРУБЕЖН</a:t>
            </a:r>
            <a:r>
              <a:rPr sz="2800" b="1" spc="-45" dirty="0">
                <a:solidFill>
                  <a:srgbClr val="FFFFFF"/>
                </a:solidFill>
                <a:latin typeface="Cambria"/>
                <a:cs typeface="Cambria"/>
              </a:rPr>
              <a:t>Ы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Й</a:t>
            </a:r>
            <a:r>
              <a:rPr sz="28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ОПЫТ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115314"/>
            <a:ext cx="5615305" cy="537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Е</a:t>
            </a:r>
            <a:r>
              <a:rPr sz="1800" b="1" spc="5" dirty="0">
                <a:latin typeface="Cambria"/>
                <a:cs typeface="Cambria"/>
              </a:rPr>
              <a:t>В</a:t>
            </a:r>
            <a:r>
              <a:rPr sz="1800" b="1" spc="-15" dirty="0">
                <a:latin typeface="Cambria"/>
                <a:cs typeface="Cambria"/>
              </a:rPr>
              <a:t>Р</a:t>
            </a:r>
            <a:r>
              <a:rPr sz="1800" b="1" dirty="0">
                <a:latin typeface="Cambria"/>
                <a:cs typeface="Cambria"/>
              </a:rPr>
              <a:t>ОПА</a:t>
            </a:r>
            <a:r>
              <a:rPr sz="1800" spc="-5" dirty="0">
                <a:latin typeface="Cambria"/>
                <a:cs typeface="Cambria"/>
              </a:rPr>
              <a:t>:</a:t>
            </a:r>
            <a:endParaRPr sz="1800">
              <a:latin typeface="Cambria"/>
              <a:cs typeface="Cambria"/>
            </a:endParaRPr>
          </a:p>
          <a:p>
            <a:pPr marL="12700" marR="116205">
              <a:lnSpc>
                <a:spcPct val="100000"/>
              </a:lnSpc>
            </a:pPr>
            <a:r>
              <a:rPr sz="1800" i="1" dirty="0">
                <a:latin typeface="Cambria"/>
                <a:cs typeface="Cambria"/>
              </a:rPr>
              <a:t>В</a:t>
            </a:r>
            <a:r>
              <a:rPr sz="1800" i="1" spc="-10" dirty="0">
                <a:latin typeface="Cambria"/>
                <a:cs typeface="Cambria"/>
              </a:rPr>
              <a:t>о</a:t>
            </a:r>
            <a:r>
              <a:rPr sz="1800" i="1" dirty="0">
                <a:latin typeface="Cambria"/>
                <a:cs typeface="Cambria"/>
              </a:rPr>
              <a:t>зм</a:t>
            </a:r>
            <a:r>
              <a:rPr sz="1800" i="1" spc="-40" dirty="0">
                <a:latin typeface="Cambria"/>
                <a:cs typeface="Cambria"/>
              </a:rPr>
              <a:t>о</a:t>
            </a:r>
            <a:r>
              <a:rPr sz="1800" i="1" dirty="0">
                <a:latin typeface="Cambria"/>
                <a:cs typeface="Cambria"/>
              </a:rPr>
              <a:t>ж</a:t>
            </a:r>
            <a:r>
              <a:rPr sz="1800" i="1" spc="-10" dirty="0">
                <a:latin typeface="Cambria"/>
                <a:cs typeface="Cambria"/>
              </a:rPr>
              <a:t>н</a:t>
            </a:r>
            <a:r>
              <a:rPr sz="1800" i="1" dirty="0">
                <a:latin typeface="Cambria"/>
                <a:cs typeface="Cambria"/>
              </a:rPr>
              <a:t>ость</a:t>
            </a:r>
            <a:r>
              <a:rPr sz="1800" i="1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кций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ля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к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мпани</a:t>
            </a:r>
            <a:r>
              <a:rPr sz="1800" spc="-10" dirty="0">
                <a:latin typeface="Cambria"/>
                <a:cs typeface="Cambria"/>
              </a:rPr>
              <a:t>й</a:t>
            </a:r>
            <a:r>
              <a:rPr sz="1800" dirty="0">
                <a:latin typeface="Cambria"/>
                <a:cs typeface="Cambria"/>
              </a:rPr>
              <a:t>,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при 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лич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ом</a:t>
            </a:r>
            <a:r>
              <a:rPr sz="1800" spc="5" dirty="0">
                <a:latin typeface="Cambria"/>
                <a:cs typeface="Cambria"/>
              </a:rPr>
              <a:t>л</a:t>
            </a:r>
            <a:r>
              <a:rPr sz="1800" dirty="0">
                <a:latin typeface="Cambria"/>
                <a:cs typeface="Cambria"/>
              </a:rPr>
              <a:t>ае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5" dirty="0">
                <a:latin typeface="Cambria"/>
                <a:cs typeface="Cambria"/>
              </a:rPr>
              <a:t>а:</a:t>
            </a:r>
            <a:endParaRPr sz="18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Вели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обр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тан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я,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Фр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5" dirty="0">
                <a:latin typeface="Cambria"/>
                <a:cs typeface="Cambria"/>
              </a:rPr>
              <a:t>ц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 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 на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10</a:t>
            </a:r>
            <a:r>
              <a:rPr sz="1800" spc="-25" dirty="0">
                <a:latin typeface="Cambria"/>
                <a:cs typeface="Cambria"/>
              </a:rPr>
              <a:t>%</a:t>
            </a:r>
            <a:r>
              <a:rPr sz="1800" dirty="0">
                <a:latin typeface="Cambria"/>
                <a:cs typeface="Cambria"/>
              </a:rPr>
              <a:t>,</a:t>
            </a:r>
            <a:endParaRPr sz="18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Итал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—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1</a:t>
            </a:r>
            <a:r>
              <a:rPr sz="1800" dirty="0">
                <a:latin typeface="Cambria"/>
                <a:cs typeface="Cambria"/>
              </a:rPr>
              <a:t>5%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  <a:buFont typeface="Arial"/>
              <a:buChar char="•"/>
            </a:pPr>
            <a:endParaRPr sz="1100"/>
          </a:p>
          <a:p>
            <a:pPr marL="12700" marR="1236980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США</a:t>
            </a:r>
            <a:r>
              <a:rPr sz="1800" b="1" spc="1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и </a:t>
            </a:r>
            <a:r>
              <a:rPr sz="1800" b="1" spc="-10" dirty="0">
                <a:latin typeface="Cambria"/>
                <a:cs typeface="Cambria"/>
              </a:rPr>
              <a:t>Е</a:t>
            </a:r>
            <a:r>
              <a:rPr sz="1800" b="1" dirty="0">
                <a:latin typeface="Cambria"/>
                <a:cs typeface="Cambria"/>
              </a:rPr>
              <a:t>С </a:t>
            </a:r>
            <a:r>
              <a:rPr sz="1800" dirty="0">
                <a:latin typeface="Cambria"/>
                <a:cs typeface="Cambria"/>
              </a:rPr>
              <a:t>(</a:t>
            </a:r>
            <a:r>
              <a:rPr sz="1800" spc="-10" dirty="0">
                <a:latin typeface="Cambria"/>
                <a:cs typeface="Cambria"/>
              </a:rPr>
              <a:t>Ми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стер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тво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юсти</a:t>
            </a:r>
            <a:r>
              <a:rPr sz="1800" spc="-15" dirty="0">
                <a:latin typeface="Cambria"/>
                <a:cs typeface="Cambria"/>
              </a:rPr>
              <a:t>ц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ША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 Е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ро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омисс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spc="5" dirty="0">
                <a:latin typeface="Cambria"/>
                <a:cs typeface="Cambria"/>
              </a:rPr>
              <a:t>я</a:t>
            </a:r>
            <a:r>
              <a:rPr sz="1800" spc="-15" dirty="0">
                <a:latin typeface="Cambria"/>
                <a:cs typeface="Cambria"/>
              </a:rPr>
              <a:t>):</a:t>
            </a:r>
            <a:endParaRPr sz="1800">
              <a:latin typeface="Cambria"/>
              <a:cs typeface="Cambria"/>
            </a:endParaRPr>
          </a:p>
          <a:p>
            <a:pPr marL="299085" marR="635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созн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тельно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отка</a:t>
            </a:r>
            <a:r>
              <a:rPr sz="1800" i="1" spc="-10" dirty="0">
                <a:latin typeface="Cambria"/>
                <a:cs typeface="Cambria"/>
              </a:rPr>
              <a:t>з</a:t>
            </a:r>
            <a:r>
              <a:rPr sz="1800" i="1" dirty="0">
                <a:latin typeface="Cambria"/>
                <a:cs typeface="Cambria"/>
              </a:rPr>
              <a:t>ались </a:t>
            </a:r>
            <a:r>
              <a:rPr sz="1800" spc="-2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 использ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 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</a:t>
            </a:r>
            <a:r>
              <a:rPr sz="1800" spc="-10" dirty="0">
                <a:latin typeface="Cambria"/>
                <a:cs typeface="Cambria"/>
              </a:rPr>
              <a:t>м</a:t>
            </a:r>
            <a:r>
              <a:rPr sz="1800" dirty="0">
                <a:latin typeface="Cambria"/>
                <a:cs typeface="Cambria"/>
              </a:rPr>
              <a:t>онополь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ого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омпла</a:t>
            </a:r>
            <a:r>
              <a:rPr sz="1800" spc="-10" dirty="0">
                <a:latin typeface="Cambria"/>
                <a:cs typeface="Cambria"/>
              </a:rPr>
              <a:t>ен</a:t>
            </a:r>
            <a:r>
              <a:rPr sz="1800" dirty="0">
                <a:latin typeface="Cambria"/>
                <a:cs typeface="Cambria"/>
              </a:rPr>
              <a:t>са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в к</a:t>
            </a:r>
            <a:r>
              <a:rPr sz="1800" spc="-45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чест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ос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ов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н </a:t>
            </a:r>
            <a:r>
              <a:rPr sz="1800" spc="3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ля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змера штрафов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12700" marR="61849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В рамках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зби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ательств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ше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ос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ается пр</a:t>
            </a:r>
            <a:r>
              <a:rPr sz="1800" spc="-10" dirty="0">
                <a:latin typeface="Cambria"/>
                <a:cs typeface="Cambria"/>
              </a:rPr>
              <a:t>еи</a:t>
            </a:r>
            <a:r>
              <a:rPr sz="1800" dirty="0">
                <a:latin typeface="Cambria"/>
                <a:cs typeface="Cambria"/>
              </a:rPr>
              <a:t>муще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тве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д</a:t>
            </a:r>
            <a:r>
              <a:rPr sz="1800" b="1" spc="5" dirty="0">
                <a:latin typeface="Cambria"/>
                <a:cs typeface="Cambria"/>
              </a:rPr>
              <a:t>и</a:t>
            </a:r>
            <a:r>
              <a:rPr sz="1800" b="1" dirty="0">
                <a:latin typeface="Cambria"/>
                <a:cs typeface="Cambria"/>
              </a:rPr>
              <a:t>скр</a:t>
            </a:r>
            <a:r>
              <a:rPr sz="1800" b="1" spc="5" dirty="0">
                <a:latin typeface="Cambria"/>
                <a:cs typeface="Cambria"/>
              </a:rPr>
              <a:t>е</a:t>
            </a:r>
            <a:r>
              <a:rPr sz="1800" b="1" dirty="0">
                <a:latin typeface="Cambria"/>
                <a:cs typeface="Cambria"/>
              </a:rPr>
              <a:t>ционн</a:t>
            </a:r>
            <a:r>
              <a:rPr sz="1800" b="1" spc="5" dirty="0">
                <a:latin typeface="Cambria"/>
                <a:cs typeface="Cambria"/>
              </a:rPr>
              <a:t>ы</a:t>
            </a:r>
            <a:r>
              <a:rPr sz="1800" b="1" dirty="0">
                <a:latin typeface="Cambria"/>
                <a:cs typeface="Cambria"/>
              </a:rPr>
              <a:t>м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решен</a:t>
            </a:r>
            <a:r>
              <a:rPr sz="1800" b="1" spc="5" dirty="0">
                <a:latin typeface="Cambria"/>
                <a:cs typeface="Cambria"/>
              </a:rPr>
              <a:t>и</a:t>
            </a:r>
            <a:r>
              <a:rPr sz="1800" b="1" spc="-10" dirty="0">
                <a:latin typeface="Cambria"/>
                <a:cs typeface="Cambria"/>
              </a:rPr>
              <a:t>е</a:t>
            </a:r>
            <a:r>
              <a:rPr sz="1800" b="1" dirty="0">
                <a:latin typeface="Cambria"/>
                <a:cs typeface="Cambria"/>
              </a:rPr>
              <a:t>м ан</a:t>
            </a:r>
            <a:r>
              <a:rPr sz="1800" b="1" spc="-10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им</a:t>
            </a:r>
            <a:r>
              <a:rPr sz="1800" b="1" spc="-10" dirty="0">
                <a:latin typeface="Cambria"/>
                <a:cs typeface="Cambria"/>
              </a:rPr>
              <a:t>о</a:t>
            </a:r>
            <a:r>
              <a:rPr sz="1800" b="1" dirty="0">
                <a:latin typeface="Cambria"/>
                <a:cs typeface="Cambria"/>
              </a:rPr>
              <a:t>но</a:t>
            </a:r>
            <a:r>
              <a:rPr sz="1800" b="1" spc="-10" dirty="0">
                <a:latin typeface="Cambria"/>
                <a:cs typeface="Cambria"/>
              </a:rPr>
              <a:t>пол</a:t>
            </a:r>
            <a:r>
              <a:rPr sz="1800" b="1" dirty="0">
                <a:latin typeface="Cambria"/>
                <a:cs typeface="Cambria"/>
              </a:rPr>
              <a:t>ьн</a:t>
            </a:r>
            <a:r>
              <a:rPr sz="1800" b="1" spc="-10" dirty="0">
                <a:latin typeface="Cambria"/>
                <a:cs typeface="Cambria"/>
              </a:rPr>
              <a:t>о</a:t>
            </a:r>
            <a:r>
              <a:rPr sz="1800" b="1" spc="-25" dirty="0">
                <a:latin typeface="Cambria"/>
                <a:cs typeface="Cambria"/>
              </a:rPr>
              <a:t>г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25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в</a:t>
            </a:r>
            <a:r>
              <a:rPr sz="1800" b="1" dirty="0">
                <a:latin typeface="Cambria"/>
                <a:cs typeface="Cambria"/>
              </a:rPr>
              <a:t>едо</a:t>
            </a:r>
            <a:r>
              <a:rPr sz="1800" b="1" spc="-10" dirty="0">
                <a:latin typeface="Cambria"/>
                <a:cs typeface="Cambria"/>
              </a:rPr>
              <a:t>м</a:t>
            </a:r>
            <a:r>
              <a:rPr sz="1800" b="1" dirty="0">
                <a:latin typeface="Cambria"/>
                <a:cs typeface="Cambria"/>
              </a:rPr>
              <a:t>с</a:t>
            </a:r>
            <a:r>
              <a:rPr sz="1800" b="1" spc="-10" dirty="0">
                <a:latin typeface="Cambria"/>
                <a:cs typeface="Cambria"/>
              </a:rPr>
              <a:t>тв</a:t>
            </a:r>
            <a:r>
              <a:rPr sz="1800" b="1" dirty="0">
                <a:latin typeface="Cambria"/>
                <a:cs typeface="Cambria"/>
              </a:rPr>
              <a:t>а.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70"/>
              </a:spcBef>
            </a:pPr>
            <a:endParaRPr sz="1100"/>
          </a:p>
          <a:p>
            <a:pPr marL="12700" marR="152400">
              <a:lnSpc>
                <a:spcPct val="100000"/>
              </a:lnSpc>
            </a:pPr>
            <a:r>
              <a:rPr sz="1600" i="1" spc="-10" dirty="0">
                <a:latin typeface="Cambria"/>
                <a:cs typeface="Cambria"/>
              </a:rPr>
              <a:t>Ак</a:t>
            </a:r>
            <a:r>
              <a:rPr sz="1600" i="1" spc="-20" dirty="0">
                <a:latin typeface="Cambria"/>
                <a:cs typeface="Cambria"/>
              </a:rPr>
              <a:t>т</a:t>
            </a:r>
            <a:r>
              <a:rPr sz="1600" i="1" spc="-15" dirty="0">
                <a:latin typeface="Cambria"/>
                <a:cs typeface="Cambria"/>
              </a:rPr>
              <a:t>ы</a:t>
            </a:r>
            <a:r>
              <a:rPr sz="1600" i="1" spc="10" dirty="0">
                <a:latin typeface="Cambria"/>
                <a:cs typeface="Cambria"/>
              </a:rPr>
              <a:t> </a:t>
            </a:r>
            <a:r>
              <a:rPr sz="1600" i="1" spc="-15" dirty="0">
                <a:latin typeface="Cambria"/>
                <a:cs typeface="Cambria"/>
              </a:rPr>
              <a:t>отн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си</a:t>
            </a:r>
            <a:r>
              <a:rPr sz="1600" i="1" spc="-20" dirty="0">
                <a:latin typeface="Cambria"/>
                <a:cs typeface="Cambria"/>
              </a:rPr>
              <a:t>т</a:t>
            </a:r>
            <a:r>
              <a:rPr sz="1600" i="1" spc="-10" dirty="0">
                <a:latin typeface="Cambria"/>
                <a:cs typeface="Cambria"/>
              </a:rPr>
              <a:t>ельно</a:t>
            </a:r>
            <a:r>
              <a:rPr sz="1600" i="1" spc="2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ант</a:t>
            </a:r>
            <a:r>
              <a:rPr sz="1600" i="1" spc="-20" dirty="0">
                <a:latin typeface="Cambria"/>
                <a:cs typeface="Cambria"/>
              </a:rPr>
              <a:t>и</a:t>
            </a:r>
            <a:r>
              <a:rPr sz="1600" i="1" spc="-15" dirty="0">
                <a:latin typeface="Cambria"/>
                <a:cs typeface="Cambria"/>
              </a:rPr>
              <a:t>м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н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п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льн</a:t>
            </a:r>
            <a:r>
              <a:rPr sz="1600" i="1" spc="-5" dirty="0">
                <a:latin typeface="Cambria"/>
                <a:cs typeface="Cambria"/>
              </a:rPr>
              <a:t>о</a:t>
            </a:r>
            <a:r>
              <a:rPr sz="1600" i="1" dirty="0">
                <a:latin typeface="Cambria"/>
                <a:cs typeface="Cambria"/>
              </a:rPr>
              <a:t>г</a:t>
            </a:r>
            <a:r>
              <a:rPr sz="1600" i="1" spc="-10" dirty="0">
                <a:latin typeface="Cambria"/>
                <a:cs typeface="Cambria"/>
              </a:rPr>
              <a:t>о</a:t>
            </a:r>
            <a:r>
              <a:rPr sz="1600" i="1" spc="6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к</a:t>
            </a:r>
            <a:r>
              <a:rPr sz="1600" i="1" spc="-15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мплаен</a:t>
            </a:r>
            <a:r>
              <a:rPr sz="1600" i="1" spc="-30" dirty="0">
                <a:latin typeface="Cambria"/>
                <a:cs typeface="Cambria"/>
              </a:rPr>
              <a:t>с</a:t>
            </a:r>
            <a:r>
              <a:rPr sz="1600" i="1" spc="-10" dirty="0">
                <a:latin typeface="Cambria"/>
                <a:cs typeface="Cambria"/>
              </a:rPr>
              <a:t>а</a:t>
            </a:r>
            <a:r>
              <a:rPr sz="1600" i="1" spc="-5" dirty="0">
                <a:latin typeface="Cambria"/>
                <a:cs typeface="Cambria"/>
              </a:rPr>
              <a:t>, </a:t>
            </a:r>
            <a:r>
              <a:rPr sz="1600" i="1" spc="-10" dirty="0">
                <a:latin typeface="Cambria"/>
                <a:cs typeface="Cambria"/>
              </a:rPr>
              <a:t>разраб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танные</a:t>
            </a:r>
            <a:r>
              <a:rPr sz="1600" i="1" spc="-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на</a:t>
            </a:r>
            <a:r>
              <a:rPr sz="1600" i="1" spc="-15" dirty="0">
                <a:latin typeface="Cambria"/>
                <a:cs typeface="Cambria"/>
              </a:rPr>
              <a:t>ц</a:t>
            </a:r>
            <a:r>
              <a:rPr sz="1600" i="1" spc="-10" dirty="0">
                <a:latin typeface="Cambria"/>
                <a:cs typeface="Cambria"/>
              </a:rPr>
              <a:t>и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нальные</a:t>
            </a:r>
            <a:r>
              <a:rPr sz="1600" i="1" spc="2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ант</a:t>
            </a:r>
            <a:r>
              <a:rPr sz="1600" i="1" spc="-20" dirty="0">
                <a:latin typeface="Cambria"/>
                <a:cs typeface="Cambria"/>
              </a:rPr>
              <a:t>и</a:t>
            </a:r>
            <a:r>
              <a:rPr sz="1600" i="1" spc="-15" dirty="0">
                <a:latin typeface="Cambria"/>
                <a:cs typeface="Cambria"/>
              </a:rPr>
              <a:t>м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н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п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льными ведомствами,</a:t>
            </a:r>
            <a:r>
              <a:rPr sz="1600" i="1" spc="2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н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сят преим</a:t>
            </a:r>
            <a:r>
              <a:rPr sz="1600" i="1" spc="-15" dirty="0">
                <a:latin typeface="Cambria"/>
                <a:cs typeface="Cambria"/>
              </a:rPr>
              <a:t>у</a:t>
            </a:r>
            <a:r>
              <a:rPr sz="1600" i="1" spc="-20" dirty="0">
                <a:latin typeface="Cambria"/>
                <a:cs typeface="Cambria"/>
              </a:rPr>
              <a:t>щ</a:t>
            </a:r>
            <a:r>
              <a:rPr sz="1600" i="1" spc="-10" dirty="0">
                <a:latin typeface="Cambria"/>
                <a:cs typeface="Cambria"/>
              </a:rPr>
              <a:t>е</a:t>
            </a:r>
            <a:r>
              <a:rPr sz="1600" i="1" spc="-5" dirty="0">
                <a:latin typeface="Cambria"/>
                <a:cs typeface="Cambria"/>
              </a:rPr>
              <a:t>с</a:t>
            </a:r>
            <a:r>
              <a:rPr sz="1600" i="1" spc="-10" dirty="0">
                <a:latin typeface="Cambria"/>
                <a:cs typeface="Cambria"/>
              </a:rPr>
              <a:t>твен</a:t>
            </a:r>
            <a:r>
              <a:rPr sz="1600" i="1" spc="-5" dirty="0">
                <a:latin typeface="Cambria"/>
                <a:cs typeface="Cambria"/>
              </a:rPr>
              <a:t>н</a:t>
            </a:r>
            <a:r>
              <a:rPr sz="1600" i="1" spc="-10" dirty="0">
                <a:latin typeface="Cambria"/>
                <a:cs typeface="Cambria"/>
              </a:rPr>
              <a:t>о</a:t>
            </a:r>
            <a:r>
              <a:rPr sz="1600" i="1" spc="5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инф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рма</a:t>
            </a:r>
            <a:r>
              <a:rPr sz="1600" i="1" spc="-20" dirty="0">
                <a:latin typeface="Cambria"/>
                <a:cs typeface="Cambria"/>
              </a:rPr>
              <a:t>ц</a:t>
            </a:r>
            <a:r>
              <a:rPr sz="1600" i="1" spc="-10" dirty="0">
                <a:latin typeface="Cambria"/>
                <a:cs typeface="Cambria"/>
              </a:rPr>
              <a:t>и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нный</a:t>
            </a:r>
            <a:r>
              <a:rPr sz="1600" i="1" spc="5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и рекоменда</a:t>
            </a:r>
            <a:r>
              <a:rPr sz="1600" i="1" spc="-25" dirty="0">
                <a:latin typeface="Cambria"/>
                <a:cs typeface="Cambria"/>
              </a:rPr>
              <a:t>т</a:t>
            </a:r>
            <a:r>
              <a:rPr sz="1600" i="1" spc="-10" dirty="0">
                <a:latin typeface="Cambria"/>
                <a:cs typeface="Cambria"/>
              </a:rPr>
              <a:t>ельный</a:t>
            </a:r>
            <a:r>
              <a:rPr sz="1600" i="1" spc="40" dirty="0">
                <a:latin typeface="Cambria"/>
                <a:cs typeface="Cambria"/>
              </a:rPr>
              <a:t> </a:t>
            </a:r>
            <a:r>
              <a:rPr sz="1600" i="1" spc="-35" dirty="0">
                <a:latin typeface="Cambria"/>
                <a:cs typeface="Cambria"/>
              </a:rPr>
              <a:t>х</a:t>
            </a:r>
            <a:r>
              <a:rPr sz="1600" i="1" spc="-10" dirty="0">
                <a:latin typeface="Cambria"/>
                <a:cs typeface="Cambria"/>
              </a:rPr>
              <a:t>арактер.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3885" y="3584447"/>
            <a:ext cx="2817495" cy="142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5228" y="3038855"/>
            <a:ext cx="2805683" cy="1972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28588" y="1075944"/>
            <a:ext cx="2776727" cy="196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0552" y="5085588"/>
            <a:ext cx="2112263" cy="1470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950959" y="6622491"/>
            <a:ext cx="163496" cy="254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43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7289" y="120522"/>
            <a:ext cx="425767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85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ТЕЧ</a:t>
            </a:r>
            <a:r>
              <a:rPr sz="2800" b="1" spc="-40" dirty="0">
                <a:solidFill>
                  <a:srgbClr val="FFFFFF"/>
                </a:solidFill>
                <a:latin typeface="Cambria"/>
                <a:cs typeface="Cambria"/>
              </a:rPr>
              <a:t>Е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СТВ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Е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Н</a:t>
            </a:r>
            <a:r>
              <a:rPr sz="2800" b="1" spc="-35" dirty="0">
                <a:solidFill>
                  <a:srgbClr val="FFFFFF"/>
                </a:solidFill>
                <a:latin typeface="Cambria"/>
                <a:cs typeface="Cambria"/>
              </a:rPr>
              <a:t>Н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ЫЙ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П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ЫТ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000" y="1092708"/>
            <a:ext cx="567817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В </a:t>
            </a:r>
            <a:r>
              <a:rPr sz="1800" spc="-1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на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</a:t>
            </a:r>
            <a:r>
              <a:rPr sz="1800" spc="5" dirty="0">
                <a:latin typeface="Cambria"/>
                <a:cs typeface="Cambria"/>
              </a:rPr>
              <a:t>оя</a:t>
            </a:r>
            <a:r>
              <a:rPr sz="1800" dirty="0">
                <a:latin typeface="Cambria"/>
                <a:cs typeface="Cambria"/>
              </a:rPr>
              <a:t>щее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мя </a:t>
            </a:r>
            <a:r>
              <a:rPr sz="1800" spc="-1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-10" dirty="0">
                <a:latin typeface="Cambria"/>
                <a:cs typeface="Cambria"/>
              </a:rPr>
              <a:t>к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ном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прямо </a:t>
            </a:r>
            <a:r>
              <a:rPr sz="1800" spc="-19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 </a:t>
            </a:r>
            <a:r>
              <a:rPr sz="1800" spc="-1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зак</a:t>
            </a:r>
            <a:r>
              <a:rPr sz="1800" spc="5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еплены норм</a:t>
            </a:r>
            <a:r>
              <a:rPr sz="1800" spc="-10" dirty="0">
                <a:latin typeface="Cambria"/>
                <a:cs typeface="Cambria"/>
              </a:rPr>
              <a:t>ы</a:t>
            </a:r>
            <a:r>
              <a:rPr sz="1800" dirty="0">
                <a:latin typeface="Cambria"/>
                <a:cs typeface="Cambria"/>
              </a:rPr>
              <a:t>,     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сти</a:t>
            </a:r>
            <a:r>
              <a:rPr sz="1800" spc="5" dirty="0">
                <a:latin typeface="Cambria"/>
                <a:cs typeface="Cambria"/>
              </a:rPr>
              <a:t>м</a:t>
            </a:r>
            <a:r>
              <a:rPr sz="1800" spc="-7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ли</a:t>
            </a:r>
            <a:r>
              <a:rPr sz="1800" spc="-35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ующие     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дре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е     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стемы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омплае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са с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еди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у</a:t>
            </a:r>
            <a:r>
              <a:rPr sz="1800" spc="5" dirty="0">
                <a:latin typeface="Cambria"/>
                <a:cs typeface="Cambria"/>
              </a:rPr>
              <a:t>ч</a:t>
            </a:r>
            <a:r>
              <a:rPr sz="1800" dirty="0">
                <a:latin typeface="Cambria"/>
                <a:cs typeface="Cambria"/>
              </a:rPr>
              <a:t>астн</a:t>
            </a:r>
            <a:r>
              <a:rPr sz="1800" spc="-15" dirty="0">
                <a:latin typeface="Cambria"/>
                <a:cs typeface="Cambria"/>
              </a:rPr>
              <a:t>ик</a:t>
            </a:r>
            <a:r>
              <a:rPr sz="1800" dirty="0">
                <a:latin typeface="Cambria"/>
                <a:cs typeface="Cambria"/>
              </a:rPr>
              <a:t>ов р</a:t>
            </a:r>
            <a:r>
              <a:rPr sz="1800" spc="-10" dirty="0">
                <a:latin typeface="Cambria"/>
                <a:cs typeface="Cambria"/>
              </a:rPr>
              <a:t>ы</a:t>
            </a:r>
            <a:r>
              <a:rPr sz="1800" dirty="0">
                <a:latin typeface="Cambria"/>
                <a:cs typeface="Cambria"/>
              </a:rPr>
              <a:t>нк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000" y="3013202"/>
            <a:ext cx="5678170" cy="357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локаль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ые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ак</a:t>
            </a:r>
            <a:r>
              <a:rPr sz="1800" spc="10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ы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п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вн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spc="1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рен</a:t>
            </a:r>
            <a:r>
              <a:rPr sz="1800" spc="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ему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п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пре</a:t>
            </a:r>
            <a:r>
              <a:rPr sz="1800" spc="2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ю</a:t>
            </a:r>
            <a:endParaRPr sz="180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35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й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</a:t>
            </a:r>
            <a:r>
              <a:rPr sz="1800" spc="-10" dirty="0">
                <a:latin typeface="Cambria"/>
                <a:cs typeface="Cambria"/>
              </a:rPr>
              <a:t>м</a:t>
            </a:r>
            <a:r>
              <a:rPr sz="1800" dirty="0">
                <a:latin typeface="Cambria"/>
                <a:cs typeface="Cambria"/>
              </a:rPr>
              <a:t>онополь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ого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5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тв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: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П</a:t>
            </a:r>
            <a:r>
              <a:rPr sz="1800" spc="-35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«</a:t>
            </a:r>
            <a:r>
              <a:rPr sz="1800" spc="-10" dirty="0">
                <a:latin typeface="Cambria"/>
                <a:cs typeface="Cambria"/>
              </a:rPr>
              <a:t>М</a:t>
            </a:r>
            <a:r>
              <a:rPr sz="1800" spc="-25" dirty="0">
                <a:latin typeface="Cambria"/>
                <a:cs typeface="Cambria"/>
              </a:rPr>
              <a:t>Т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»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20"/>
              </a:spcBef>
              <a:buFont typeface="Arial"/>
              <a:buChar char="•"/>
            </a:pPr>
            <a:endParaRPr sz="130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П</a:t>
            </a:r>
            <a:r>
              <a:rPr sz="1800" spc="-35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«</a:t>
            </a:r>
            <a:r>
              <a:rPr sz="1800" spc="-10" dirty="0">
                <a:latin typeface="Cambria"/>
                <a:cs typeface="Cambria"/>
              </a:rPr>
              <a:t>Си</a:t>
            </a:r>
            <a:r>
              <a:rPr sz="1800" dirty="0">
                <a:latin typeface="Cambria"/>
                <a:cs typeface="Cambria"/>
              </a:rPr>
              <a:t>бур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х</a:t>
            </a:r>
            <a:r>
              <a:rPr sz="1800" dirty="0">
                <a:latin typeface="Cambria"/>
                <a:cs typeface="Cambria"/>
              </a:rPr>
              <a:t>олд</a:t>
            </a:r>
            <a:r>
              <a:rPr sz="1800" spc="-10" dirty="0">
                <a:latin typeface="Cambria"/>
                <a:cs typeface="Cambria"/>
              </a:rPr>
              <a:t>ин</a:t>
            </a:r>
            <a:r>
              <a:rPr sz="1800" dirty="0">
                <a:latin typeface="Cambria"/>
                <a:cs typeface="Cambria"/>
              </a:rPr>
              <a:t>г»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22"/>
              </a:spcBef>
              <a:buFont typeface="Arial"/>
              <a:buChar char="•"/>
            </a:pPr>
            <a:endParaRPr sz="130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П</a:t>
            </a:r>
            <a:r>
              <a:rPr sz="1800" spc="-35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«</a:t>
            </a:r>
            <a:r>
              <a:rPr sz="1800" spc="-8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лкали</a:t>
            </a:r>
            <a:r>
              <a:rPr sz="1800" spc="-15" dirty="0">
                <a:latin typeface="Cambria"/>
                <a:cs typeface="Cambria"/>
              </a:rPr>
              <a:t>й</a:t>
            </a:r>
            <a:r>
              <a:rPr sz="1800" dirty="0">
                <a:latin typeface="Cambria"/>
                <a:cs typeface="Cambria"/>
              </a:rPr>
              <a:t>»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22"/>
              </a:spcBef>
              <a:buFont typeface="Arial"/>
              <a:buChar char="•"/>
            </a:pPr>
            <a:endParaRPr sz="130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ООО «Балтика»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8588" y="3572255"/>
            <a:ext cx="1862327" cy="86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5255" y="4931664"/>
            <a:ext cx="2206752" cy="1449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1755" y="3808476"/>
            <a:ext cx="1824227" cy="133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11296" y="3938015"/>
            <a:ext cx="1565148" cy="1074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47916" y="5445252"/>
            <a:ext cx="2196083" cy="1190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2179" y="1101852"/>
            <a:ext cx="3073907" cy="15346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950959" y="6622491"/>
            <a:ext cx="163496" cy="254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44</a:t>
            </a:fld>
            <a:endParaRPr sz="16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1300" y="2444382"/>
          <a:ext cx="5704407" cy="612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410"/>
                <a:gridCol w="1798866"/>
                <a:gridCol w="1854682"/>
                <a:gridCol w="307505"/>
                <a:gridCol w="1483944"/>
              </a:tblGrid>
              <a:tr h="31502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Wingdings"/>
                          <a:cs typeface="Wingdings"/>
                        </a:rPr>
                        <a:t>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tabLst>
                          <a:tab pos="919480" algn="l"/>
                        </a:tabLst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П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и	</a:t>
                      </a:r>
                      <a:r>
                        <a:rPr sz="1800" spc="-20" dirty="0">
                          <a:latin typeface="Cambria"/>
                          <a:cs typeface="Cambria"/>
                        </a:rPr>
                        <a:t>э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т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м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существу</a:t>
                      </a:r>
                      <a:r>
                        <a:rPr sz="1800" spc="-25" dirty="0">
                          <a:latin typeface="Cambria"/>
                          <a:cs typeface="Cambria"/>
                        </a:rPr>
                        <a:t>ю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т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рг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а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низации,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</a:tr>
              <a:tr h="297116">
                <a:tc>
                  <a:txBody>
                    <a:bodyPr/>
                    <a:lstStyle/>
                    <a:p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сам</a:t>
                      </a:r>
                      <a:r>
                        <a:rPr sz="1800" spc="-1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ст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я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т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ель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н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о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а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зра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б</a:t>
                      </a:r>
                      <a:r>
                        <a:rPr sz="1800" spc="-20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та</a:t>
                      </a:r>
                      <a:r>
                        <a:rPr sz="1800" spc="-20" dirty="0">
                          <a:latin typeface="Cambria"/>
                          <a:cs typeface="Cambria"/>
                        </a:rPr>
                        <a:t>в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ш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и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е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и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Cambria"/>
                          <a:cs typeface="Cambria"/>
                        </a:rPr>
                        <a:t>в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недри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в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шие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8305">
              <a:lnSpc>
                <a:spcPct val="100000"/>
              </a:lnSpc>
            </a:pPr>
            <a:r>
              <a:rPr sz="3600" spc="-20" dirty="0">
                <a:solidFill>
                  <a:schemeClr val="bg1"/>
                </a:solidFill>
              </a:rPr>
              <a:t>ЗА</a:t>
            </a:r>
            <a:r>
              <a:rPr sz="3600" spc="-90" dirty="0">
                <a:solidFill>
                  <a:schemeClr val="bg1"/>
                </a:solidFill>
              </a:rPr>
              <a:t>К</a:t>
            </a:r>
            <a:r>
              <a:rPr sz="3600" spc="-20" dirty="0">
                <a:solidFill>
                  <a:schemeClr val="bg1"/>
                </a:solidFill>
              </a:rPr>
              <a:t>ОН</a:t>
            </a:r>
            <a:r>
              <a:rPr sz="3600" spc="-185" dirty="0">
                <a:solidFill>
                  <a:schemeClr val="bg1"/>
                </a:solidFill>
              </a:rPr>
              <a:t>О</a:t>
            </a:r>
            <a:r>
              <a:rPr sz="3600" spc="-20" dirty="0">
                <a:solidFill>
                  <a:schemeClr val="bg1"/>
                </a:solidFill>
              </a:rPr>
              <a:t>Д</a:t>
            </a:r>
            <a:r>
              <a:rPr sz="3600" spc="-254" dirty="0">
                <a:solidFill>
                  <a:schemeClr val="bg1"/>
                </a:solidFill>
              </a:rPr>
              <a:t>А</a:t>
            </a:r>
            <a:r>
              <a:rPr sz="3600" spc="-20" dirty="0">
                <a:solidFill>
                  <a:schemeClr val="bg1"/>
                </a:solidFill>
              </a:rPr>
              <a:t>ТЕЛ</a:t>
            </a:r>
            <a:r>
              <a:rPr sz="3600" spc="-55" dirty="0">
                <a:solidFill>
                  <a:schemeClr val="bg1"/>
                </a:solidFill>
              </a:rPr>
              <a:t>Ь</a:t>
            </a:r>
            <a:r>
              <a:rPr sz="3600" spc="-20" dirty="0">
                <a:solidFill>
                  <a:schemeClr val="bg1"/>
                </a:solidFill>
              </a:rPr>
              <a:t>СТВО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000" y="1092708"/>
            <a:ext cx="5752465" cy="2205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Инсти</a:t>
            </a:r>
            <a:r>
              <a:rPr sz="1800" spc="20" dirty="0">
                <a:latin typeface="Cambria"/>
                <a:cs typeface="Cambria"/>
              </a:rPr>
              <a:t>т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т     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b="1" spc="5" dirty="0">
                <a:latin typeface="Cambria"/>
                <a:cs typeface="Cambria"/>
              </a:rPr>
              <a:t>п</a:t>
            </a:r>
            <a:r>
              <a:rPr sz="1800" b="1" dirty="0">
                <a:latin typeface="Cambria"/>
                <a:cs typeface="Cambria"/>
              </a:rPr>
              <a:t>р</a:t>
            </a:r>
            <a:r>
              <a:rPr sz="1800" b="1" spc="-10" dirty="0">
                <a:latin typeface="Cambria"/>
                <a:cs typeface="Cambria"/>
              </a:rPr>
              <a:t>ед</a:t>
            </a:r>
            <a:r>
              <a:rPr sz="1800" b="1" dirty="0">
                <a:latin typeface="Cambria"/>
                <a:cs typeface="Cambria"/>
              </a:rPr>
              <a:t>уп</a:t>
            </a:r>
            <a:r>
              <a:rPr sz="1800" b="1" spc="5" dirty="0">
                <a:latin typeface="Cambria"/>
                <a:cs typeface="Cambria"/>
              </a:rPr>
              <a:t>р</a:t>
            </a:r>
            <a:r>
              <a:rPr sz="1800" b="1" dirty="0">
                <a:latin typeface="Cambria"/>
                <a:cs typeface="Cambria"/>
              </a:rPr>
              <a:t>еж</a:t>
            </a:r>
            <a:r>
              <a:rPr sz="1800" b="1" spc="-15" dirty="0">
                <a:latin typeface="Cambria"/>
                <a:cs typeface="Cambria"/>
              </a:rPr>
              <a:t>д</a:t>
            </a:r>
            <a:r>
              <a:rPr sz="1800" b="1" dirty="0">
                <a:latin typeface="Cambria"/>
                <a:cs typeface="Cambria"/>
              </a:rPr>
              <a:t>е</a:t>
            </a:r>
            <a:r>
              <a:rPr sz="1800" b="1" spc="-10" dirty="0">
                <a:latin typeface="Cambria"/>
                <a:cs typeface="Cambria"/>
              </a:rPr>
              <a:t>н</a:t>
            </a:r>
            <a:r>
              <a:rPr sz="1800" b="1" dirty="0">
                <a:latin typeface="Cambria"/>
                <a:cs typeface="Cambria"/>
              </a:rPr>
              <a:t>и</a:t>
            </a:r>
            <a:r>
              <a:rPr sz="1800" b="1" spc="10" dirty="0">
                <a:latin typeface="Cambria"/>
                <a:cs typeface="Cambria"/>
              </a:rPr>
              <a:t>я</a:t>
            </a:r>
            <a:r>
              <a:rPr sz="1800" dirty="0">
                <a:latin typeface="Cambria"/>
                <a:cs typeface="Cambria"/>
              </a:rPr>
              <a:t>,     </a:t>
            </a:r>
            <a:r>
              <a:rPr sz="1800" spc="-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-3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см</a:t>
            </a:r>
            <a:r>
              <a:rPr sz="1800" spc="-2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тре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ы</a:t>
            </a:r>
            <a:r>
              <a:rPr sz="1800" dirty="0">
                <a:latin typeface="Cambria"/>
                <a:cs typeface="Cambria"/>
              </a:rPr>
              <a:t>й З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оном 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 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</a:t>
            </a:r>
            <a:r>
              <a:rPr sz="1800" spc="-15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щ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те 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онкур</a:t>
            </a:r>
            <a:r>
              <a:rPr sz="1800" spc="5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5" dirty="0">
                <a:latin typeface="Cambria"/>
                <a:cs typeface="Cambria"/>
              </a:rPr>
              <a:t>ц</a:t>
            </a:r>
            <a:r>
              <a:rPr sz="1800" dirty="0">
                <a:latin typeface="Cambria"/>
                <a:cs typeface="Cambria"/>
              </a:rPr>
              <a:t>ии 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споль</a:t>
            </a:r>
            <a:r>
              <a:rPr sz="1800" spc="15" dirty="0">
                <a:latin typeface="Cambria"/>
                <a:cs typeface="Cambria"/>
              </a:rPr>
              <a:t>з</a:t>
            </a:r>
            <a:r>
              <a:rPr sz="1800" spc="-3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ется 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как способ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бы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трого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стра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ав</a:t>
            </a:r>
            <a:r>
              <a:rPr sz="1800" dirty="0">
                <a:latin typeface="Cambria"/>
                <a:cs typeface="Cambria"/>
              </a:rPr>
              <a:t>она</a:t>
            </a:r>
            <a:r>
              <a:rPr sz="1800" spc="-35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ий</a:t>
            </a:r>
            <a:r>
              <a:rPr sz="1800" dirty="0">
                <a:latin typeface="Cambria"/>
                <a:cs typeface="Cambria"/>
              </a:rPr>
              <a:t>-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12700" marR="6350" algn="just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ли</a:t>
            </a:r>
            <a:r>
              <a:rPr sz="1800" spc="-15" dirty="0">
                <a:latin typeface="Cambria"/>
                <a:cs typeface="Cambria"/>
              </a:rPr>
              <a:t>ц</a:t>
            </a:r>
            <a:r>
              <a:rPr sz="1800" dirty="0">
                <a:latin typeface="Cambria"/>
                <a:cs typeface="Cambria"/>
              </a:rPr>
              <a:t>о,  </a:t>
            </a:r>
            <a:r>
              <a:rPr sz="1800" spc="5" dirty="0">
                <a:latin typeface="Cambria"/>
                <a:cs typeface="Cambria"/>
              </a:rPr>
              <a:t> в</a:t>
            </a:r>
            <a:r>
              <a:rPr sz="1800" dirty="0">
                <a:latin typeface="Cambria"/>
                <a:cs typeface="Cambria"/>
              </a:rPr>
              <a:t>ыпол</a:t>
            </a:r>
            <a:r>
              <a:rPr sz="1800" spc="5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шее  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п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spc="20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е,  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  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spc="3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лежит адми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стра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ной   </a:t>
            </a:r>
            <a:r>
              <a:rPr sz="1800" spc="-12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тветстве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ности   </a:t>
            </a:r>
            <a:r>
              <a:rPr sz="1800" spc="-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   </a:t>
            </a:r>
            <a:r>
              <a:rPr sz="1800" spc="-1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</a:t>
            </a:r>
            <a:r>
              <a:rPr sz="1800" spc="5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е 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  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-2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60" dirty="0">
                <a:latin typeface="Cambria"/>
                <a:cs typeface="Cambria"/>
              </a:rPr>
              <a:t>о</a:t>
            </a:r>
            <a:r>
              <a:rPr sz="1800" spc="-10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ательства  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в  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5" dirty="0">
                <a:latin typeface="Cambria"/>
                <a:cs typeface="Cambria"/>
              </a:rPr>
              <a:t>з</a:t>
            </a:r>
            <a:r>
              <a:rPr sz="1800" dirty="0">
                <a:latin typeface="Cambria"/>
                <a:cs typeface="Cambria"/>
              </a:rPr>
              <a:t>и  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  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его </a:t>
            </a:r>
            <a:r>
              <a:rPr sz="1800" spc="-3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стра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5" dirty="0">
                <a:latin typeface="Cambria"/>
                <a:cs typeface="Cambria"/>
              </a:rPr>
              <a:t>м</a:t>
            </a:r>
            <a:r>
              <a:rPr sz="1800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000" y="3836542"/>
            <a:ext cx="30734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1879600" algn="l"/>
              </a:tabLst>
            </a:pPr>
            <a:r>
              <a:rPr sz="1800" dirty="0">
                <a:latin typeface="Cambria"/>
                <a:cs typeface="Cambria"/>
              </a:rPr>
              <a:t>М</a:t>
            </a:r>
            <a:r>
              <a:rPr sz="1800" spc="-30" dirty="0">
                <a:latin typeface="Cambria"/>
                <a:cs typeface="Cambria"/>
              </a:rPr>
              <a:t>е</a:t>
            </a:r>
            <a:r>
              <a:rPr sz="1800" spc="-20" dirty="0">
                <a:latin typeface="Cambria"/>
                <a:cs typeface="Cambria"/>
              </a:rPr>
              <a:t>х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зм	</a:t>
            </a:r>
            <a:r>
              <a:rPr sz="1800" b="1" dirty="0">
                <a:latin typeface="Cambria"/>
                <a:cs typeface="Cambria"/>
              </a:rPr>
              <a:t>с</a:t>
            </a:r>
            <a:r>
              <a:rPr sz="1800" b="1" spc="-10" dirty="0">
                <a:latin typeface="Cambria"/>
                <a:cs typeface="Cambria"/>
              </a:rPr>
              <a:t>м</a:t>
            </a:r>
            <a:r>
              <a:rPr sz="1800" b="1" dirty="0">
                <a:latin typeface="Cambria"/>
                <a:cs typeface="Cambria"/>
              </a:rPr>
              <a:t>яг</a:t>
            </a:r>
            <a:r>
              <a:rPr sz="1800" b="1" spc="5" dirty="0">
                <a:latin typeface="Cambria"/>
                <a:cs typeface="Cambria"/>
              </a:rPr>
              <a:t>ч</a:t>
            </a:r>
            <a:r>
              <a:rPr sz="1800" b="1" dirty="0">
                <a:latin typeface="Cambria"/>
                <a:cs typeface="Cambria"/>
              </a:rPr>
              <a:t>е</a:t>
            </a:r>
            <a:r>
              <a:rPr sz="1800" b="1" spc="-10" dirty="0">
                <a:latin typeface="Cambria"/>
                <a:cs typeface="Cambria"/>
              </a:rPr>
              <a:t>н</a:t>
            </a:r>
            <a:r>
              <a:rPr sz="1800" b="1" dirty="0">
                <a:latin typeface="Cambria"/>
                <a:cs typeface="Cambria"/>
              </a:rPr>
              <a:t>ия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0607" y="3836542"/>
            <a:ext cx="216471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адми</a:t>
            </a:r>
            <a:r>
              <a:rPr sz="1800" b="1" spc="-10" dirty="0">
                <a:latin typeface="Cambria"/>
                <a:cs typeface="Cambria"/>
              </a:rPr>
              <a:t>н</a:t>
            </a:r>
            <a:r>
              <a:rPr sz="1800" b="1" dirty="0">
                <a:latin typeface="Cambria"/>
                <a:cs typeface="Cambria"/>
              </a:rPr>
              <a:t>ис</a:t>
            </a:r>
            <a:r>
              <a:rPr sz="1800" b="1" spc="-10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рати</a:t>
            </a:r>
            <a:r>
              <a:rPr sz="1800" b="1" spc="-10" dirty="0">
                <a:latin typeface="Cambria"/>
                <a:cs typeface="Cambria"/>
              </a:rPr>
              <a:t>в</a:t>
            </a:r>
            <a:r>
              <a:rPr sz="1800" b="1" dirty="0">
                <a:latin typeface="Cambria"/>
                <a:cs typeface="Cambria"/>
              </a:rPr>
              <a:t>ной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512" y="4110863"/>
            <a:ext cx="546608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mbria"/>
                <a:cs typeface="Cambria"/>
              </a:rPr>
              <a:t>о</a:t>
            </a:r>
            <a:r>
              <a:rPr sz="1800" b="1" dirty="0">
                <a:latin typeface="Cambria"/>
                <a:cs typeface="Cambria"/>
              </a:rPr>
              <a:t>т</a:t>
            </a:r>
            <a:r>
              <a:rPr sz="1800" b="1" spc="-10" dirty="0">
                <a:latin typeface="Cambria"/>
                <a:cs typeface="Cambria"/>
              </a:rPr>
              <a:t>в</a:t>
            </a:r>
            <a:r>
              <a:rPr sz="1800" b="1" dirty="0">
                <a:latin typeface="Cambria"/>
                <a:cs typeface="Cambria"/>
              </a:rPr>
              <a:t>е</a:t>
            </a:r>
            <a:r>
              <a:rPr sz="1800" b="1" spc="-35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с</a:t>
            </a:r>
            <a:r>
              <a:rPr sz="1800" b="1" spc="-10" dirty="0">
                <a:latin typeface="Cambria"/>
                <a:cs typeface="Cambria"/>
              </a:rPr>
              <a:t>тв</a:t>
            </a:r>
            <a:r>
              <a:rPr sz="1800" b="1" dirty="0">
                <a:latin typeface="Cambria"/>
                <a:cs typeface="Cambria"/>
              </a:rPr>
              <a:t>енно</a:t>
            </a:r>
            <a:r>
              <a:rPr sz="1800" b="1" spc="-10" dirty="0">
                <a:latin typeface="Cambria"/>
                <a:cs typeface="Cambria"/>
              </a:rPr>
              <a:t>с</a:t>
            </a:r>
            <a:r>
              <a:rPr sz="1800" b="1" dirty="0">
                <a:latin typeface="Cambria"/>
                <a:cs typeface="Cambria"/>
              </a:rPr>
              <a:t>ти</a:t>
            </a:r>
            <a:r>
              <a:rPr sz="1800" b="1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</a:t>
            </a:r>
            <a:r>
              <a:rPr sz="1800" spc="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spc="10" dirty="0">
                <a:latin typeface="Cambria"/>
                <a:cs typeface="Cambria"/>
              </a:rPr>
              <a:t>т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512" y="4385182"/>
            <a:ext cx="423481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22525" algn="l"/>
                <a:tab pos="4102100" algn="l"/>
              </a:tabLst>
            </a:pPr>
            <a:r>
              <a:rPr sz="1800" dirty="0">
                <a:latin typeface="Cambria"/>
                <a:cs typeface="Cambria"/>
              </a:rPr>
              <a:t>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6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дательств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,	существ</a:t>
            </a:r>
            <a:r>
              <a:rPr sz="1800" spc="-4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ет	в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5740" y="4385182"/>
            <a:ext cx="122110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мках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осс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й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20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ой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512" y="4659503"/>
            <a:ext cx="13195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п</a:t>
            </a:r>
            <a:r>
              <a:rPr sz="1800" spc="-10" dirty="0">
                <a:latin typeface="Cambria"/>
                <a:cs typeface="Cambria"/>
              </a:rPr>
              <a:t>ри</a:t>
            </a:r>
            <a:r>
              <a:rPr sz="1800" dirty="0">
                <a:latin typeface="Cambria"/>
                <a:cs typeface="Cambria"/>
              </a:rPr>
              <a:t>м</a:t>
            </a:r>
            <a:r>
              <a:rPr sz="1800" spc="5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ения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Федер</a:t>
            </a:r>
            <a:r>
              <a:rPr sz="1800" spc="-10" dirty="0">
                <a:latin typeface="Cambria"/>
                <a:cs typeface="Cambria"/>
              </a:rPr>
              <a:t>аци</a:t>
            </a:r>
            <a:r>
              <a:rPr sz="1800" dirty="0">
                <a:latin typeface="Cambria"/>
                <a:cs typeface="Cambria"/>
              </a:rPr>
              <a:t>и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0110" y="4659503"/>
            <a:ext cx="23482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3045" algn="l"/>
              </a:tabLst>
            </a:pPr>
            <a:r>
              <a:rPr sz="1800" dirty="0">
                <a:latin typeface="Cambria"/>
                <a:cs typeface="Cambria"/>
              </a:rPr>
              <a:t>пол</a:t>
            </a:r>
            <a:r>
              <a:rPr sz="1800" spc="-10" dirty="0">
                <a:latin typeface="Cambria"/>
                <a:cs typeface="Cambria"/>
              </a:rPr>
              <a:t>о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й	</a:t>
            </a:r>
            <a:r>
              <a:rPr sz="1800" spc="-60" dirty="0">
                <a:latin typeface="Cambria"/>
                <a:cs typeface="Cambria"/>
              </a:rPr>
              <a:t>К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де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са</a:t>
            </a:r>
            <a:endParaRPr sz="1800">
              <a:latin typeface="Cambria"/>
              <a:cs typeface="Cambria"/>
            </a:endParaRPr>
          </a:p>
          <a:p>
            <a:pPr marL="562610">
              <a:lnSpc>
                <a:spcPct val="100000"/>
              </a:lnSpc>
            </a:pPr>
            <a:r>
              <a:rPr sz="1800" spc="5" dirty="0">
                <a:latin typeface="Cambria"/>
                <a:cs typeface="Cambria"/>
              </a:rPr>
              <a:t>об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8142" y="4934077"/>
            <a:ext cx="206502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адми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стра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spc="5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ых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512" y="5208396"/>
            <a:ext cx="344551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ав</a:t>
            </a:r>
            <a:r>
              <a:rPr sz="1800" dirty="0">
                <a:latin typeface="Cambria"/>
                <a:cs typeface="Cambria"/>
              </a:rPr>
              <a:t>она</a:t>
            </a:r>
            <a:r>
              <a:rPr sz="1800" spc="-35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ях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</a:t>
            </a:r>
            <a:r>
              <a:rPr sz="1800" spc="-60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оАП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Ф)</a:t>
            </a:r>
            <a:r>
              <a:rPr sz="1800" spc="-5" dirty="0">
                <a:latin typeface="Cambria"/>
                <a:cs typeface="Cambria"/>
              </a:rPr>
              <a:t>: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0"/>
              </a:spcBef>
            </a:pPr>
            <a:endParaRPr sz="1100"/>
          </a:p>
          <a:p>
            <a:pPr marL="3048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стат</a:t>
            </a:r>
            <a:r>
              <a:rPr sz="1800" spc="5" dirty="0">
                <a:latin typeface="Cambria"/>
                <a:cs typeface="Cambria"/>
              </a:rPr>
              <a:t>ь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4</a:t>
            </a:r>
            <a:r>
              <a:rPr sz="1800" dirty="0">
                <a:latin typeface="Cambria"/>
                <a:cs typeface="Cambria"/>
              </a:rPr>
              <a:t>.</a:t>
            </a:r>
            <a:r>
              <a:rPr sz="1800" spc="-15" dirty="0">
                <a:latin typeface="Cambria"/>
                <a:cs typeface="Cambria"/>
              </a:rPr>
              <a:t>2</a:t>
            </a:r>
            <a:r>
              <a:rPr sz="1800" dirty="0">
                <a:latin typeface="Cambria"/>
                <a:cs typeface="Cambria"/>
              </a:rPr>
              <a:t>,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статья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14</a:t>
            </a:r>
            <a:r>
              <a:rPr sz="1800" dirty="0">
                <a:latin typeface="Cambria"/>
                <a:cs typeface="Cambria"/>
              </a:rPr>
              <a:t>.</a:t>
            </a:r>
            <a:r>
              <a:rPr sz="1800" spc="-10" dirty="0">
                <a:latin typeface="Cambria"/>
                <a:cs typeface="Cambria"/>
              </a:rPr>
              <a:t>32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5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оАП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РФ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83808" y="1110614"/>
            <a:ext cx="3025140" cy="2097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3808" y="4005071"/>
            <a:ext cx="2903219" cy="2232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8950959" y="6622491"/>
            <a:ext cx="163496" cy="254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45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chemeClr val="bg1"/>
                </a:solidFill>
              </a:rPr>
              <a:t>Р</a:t>
            </a:r>
            <a:r>
              <a:rPr sz="3200" spc="-45" dirty="0">
                <a:solidFill>
                  <a:schemeClr val="bg1"/>
                </a:solidFill>
              </a:rPr>
              <a:t>Е</a:t>
            </a:r>
            <a:r>
              <a:rPr sz="3200" spc="-20" dirty="0">
                <a:solidFill>
                  <a:schemeClr val="bg1"/>
                </a:solidFill>
              </a:rPr>
              <a:t>АЛИЗАЦИЯ</a:t>
            </a:r>
            <a:r>
              <a:rPr sz="3200" spc="5" dirty="0">
                <a:solidFill>
                  <a:schemeClr val="bg1"/>
                </a:solidFill>
              </a:rPr>
              <a:t> </a:t>
            </a:r>
            <a:r>
              <a:rPr sz="3200" spc="-25" dirty="0">
                <a:solidFill>
                  <a:schemeClr val="bg1"/>
                </a:solidFill>
              </a:rPr>
              <a:t>И</a:t>
            </a:r>
            <a:r>
              <a:rPr sz="3200" spc="-40" dirty="0">
                <a:solidFill>
                  <a:schemeClr val="bg1"/>
                </a:solidFill>
              </a:rPr>
              <a:t>Н</a:t>
            </a:r>
            <a:r>
              <a:rPr sz="3200" spc="-20" dirty="0">
                <a:solidFill>
                  <a:schemeClr val="bg1"/>
                </a:solidFill>
              </a:rPr>
              <a:t>СТИТ</a:t>
            </a:r>
            <a:r>
              <a:rPr sz="3200" spc="-75" dirty="0">
                <a:solidFill>
                  <a:schemeClr val="bg1"/>
                </a:solidFill>
              </a:rPr>
              <a:t>У</a:t>
            </a:r>
            <a:r>
              <a:rPr sz="3200" spc="-335" dirty="0">
                <a:solidFill>
                  <a:schemeClr val="bg1"/>
                </a:solidFill>
              </a:rPr>
              <a:t>Т</a:t>
            </a:r>
            <a:r>
              <a:rPr sz="3200" spc="-20" dirty="0">
                <a:solidFill>
                  <a:schemeClr val="bg1"/>
                </a:solidFill>
              </a:rPr>
              <a:t>А</a:t>
            </a:r>
            <a:r>
              <a:rPr sz="3200" spc="-5" dirty="0">
                <a:solidFill>
                  <a:schemeClr val="bg1"/>
                </a:solidFill>
              </a:rPr>
              <a:t> </a:t>
            </a:r>
            <a:r>
              <a:rPr sz="3200" spc="-90" dirty="0">
                <a:solidFill>
                  <a:schemeClr val="bg1"/>
                </a:solidFill>
              </a:rPr>
              <a:t>К</a:t>
            </a:r>
            <a:r>
              <a:rPr sz="3200" spc="-20" dirty="0">
                <a:solidFill>
                  <a:schemeClr val="bg1"/>
                </a:solidFill>
              </a:rPr>
              <a:t>ОМПЛАЕНСА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1040003"/>
            <a:ext cx="6758305" cy="549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16330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За</a:t>
            </a:r>
            <a:r>
              <a:rPr sz="1800" b="1" spc="-45" dirty="0">
                <a:latin typeface="Cambria"/>
                <a:cs typeface="Cambria"/>
              </a:rPr>
              <a:t>к</a:t>
            </a:r>
            <a:r>
              <a:rPr sz="1800" b="1" dirty="0">
                <a:latin typeface="Cambria"/>
                <a:cs typeface="Cambria"/>
              </a:rPr>
              <a:t>он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защи</a:t>
            </a:r>
            <a:r>
              <a:rPr sz="1800" b="1" spc="-40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е</a:t>
            </a:r>
            <a:r>
              <a:rPr sz="1800" b="1" spc="10" dirty="0">
                <a:latin typeface="Cambria"/>
                <a:cs typeface="Cambria"/>
              </a:rPr>
              <a:t> </a:t>
            </a:r>
            <a:r>
              <a:rPr sz="1800" b="1" spc="-45" dirty="0">
                <a:latin typeface="Cambria"/>
                <a:cs typeface="Cambria"/>
              </a:rPr>
              <a:t>к</a:t>
            </a:r>
            <a:r>
              <a:rPr sz="1800" b="1" dirty="0">
                <a:latin typeface="Cambria"/>
                <a:cs typeface="Cambria"/>
              </a:rPr>
              <a:t>онкуренц</a:t>
            </a:r>
            <a:r>
              <a:rPr sz="1800" b="1" spc="-10" dirty="0">
                <a:latin typeface="Cambria"/>
                <a:cs typeface="Cambria"/>
              </a:rPr>
              <a:t>и</a:t>
            </a:r>
            <a:r>
              <a:rPr sz="1800" b="1" dirty="0">
                <a:latin typeface="Cambria"/>
                <a:cs typeface="Cambria"/>
              </a:rPr>
              <a:t>и</a:t>
            </a:r>
            <a:r>
              <a:rPr sz="1800" b="1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 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полн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ть нормам</a:t>
            </a:r>
            <a:r>
              <a:rPr sz="1800" spc="-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, 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-3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сматр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ающ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м</a:t>
            </a:r>
            <a:r>
              <a:rPr sz="1800" spc="-5" dirty="0">
                <a:latin typeface="Cambria"/>
                <a:cs typeface="Cambria"/>
              </a:rPr>
              <a:t>и:</a:t>
            </a:r>
            <a:endParaRPr sz="1800">
              <a:latin typeface="Cambria"/>
              <a:cs typeface="Cambria"/>
            </a:endParaRPr>
          </a:p>
          <a:p>
            <a:pPr marL="299085" marR="93027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Опр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делен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стемы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тре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го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spc="20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 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й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дательства</a:t>
            </a:r>
            <a:r>
              <a:rPr sz="1800" spc="-5" dirty="0">
                <a:latin typeface="Cambria"/>
                <a:cs typeface="Cambria"/>
              </a:rPr>
              <a:t>;</a:t>
            </a:r>
            <a:endParaRPr sz="1800">
              <a:latin typeface="Cambria"/>
              <a:cs typeface="Cambria"/>
            </a:endParaRPr>
          </a:p>
          <a:p>
            <a:pPr marL="299085" marR="70612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П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о ли</a:t>
            </a:r>
            <a:r>
              <a:rPr sz="1800" spc="-15" dirty="0">
                <a:latin typeface="Cambria"/>
                <a:cs typeface="Cambria"/>
              </a:rPr>
              <a:t>ц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на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</a:t>
            </a:r>
            <a:r>
              <a:rPr sz="1800" spc="-10" dirty="0">
                <a:latin typeface="Cambria"/>
                <a:cs typeface="Cambria"/>
              </a:rPr>
              <a:t>ри</a:t>
            </a:r>
            <a:r>
              <a:rPr sz="1800" dirty="0">
                <a:latin typeface="Cambria"/>
                <a:cs typeface="Cambria"/>
              </a:rPr>
              <a:t>нятие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тре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го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локаль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акта, 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-3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сматр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ающ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го</a:t>
            </a:r>
            <a:r>
              <a:rPr sz="1800" spc="-10" dirty="0">
                <a:latin typeface="Cambria"/>
                <a:cs typeface="Cambria"/>
              </a:rPr>
              <a:t> 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дре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та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ой с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стемы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ее 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ал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зац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ю</a:t>
            </a:r>
            <a:r>
              <a:rPr sz="1800" spc="-5" dirty="0">
                <a:latin typeface="Cambria"/>
                <a:cs typeface="Cambria"/>
              </a:rPr>
              <a:t>;</a:t>
            </a:r>
            <a:endParaRPr sz="18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spc="-60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бов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к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де</a:t>
            </a:r>
            <a:r>
              <a:rPr sz="1800" spc="-2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жа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ю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та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локаль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акт</a:t>
            </a:r>
            <a:r>
              <a:rPr sz="1800" spc="10" dirty="0">
                <a:latin typeface="Cambria"/>
                <a:cs typeface="Cambria"/>
              </a:rPr>
              <a:t>а</a:t>
            </a:r>
            <a:r>
              <a:rPr sz="1800" spc="-5" dirty="0">
                <a:latin typeface="Cambria"/>
                <a:cs typeface="Cambria"/>
              </a:rPr>
              <a:t>;</a:t>
            </a:r>
            <a:endParaRPr sz="18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Порядок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беспечения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бли</a:t>
            </a:r>
            <a:r>
              <a:rPr sz="1800" spc="5" dirty="0">
                <a:latin typeface="Cambria"/>
                <a:cs typeface="Cambria"/>
              </a:rPr>
              <a:t>ч</a:t>
            </a:r>
            <a:r>
              <a:rPr sz="1800" dirty="0">
                <a:latin typeface="Cambria"/>
                <a:cs typeface="Cambria"/>
              </a:rPr>
              <a:t>нос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л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кальн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акт</a:t>
            </a:r>
            <a:r>
              <a:rPr sz="1800" spc="-35" dirty="0">
                <a:latin typeface="Cambria"/>
                <a:cs typeface="Cambria"/>
              </a:rPr>
              <a:t>а</a:t>
            </a:r>
            <a:r>
              <a:rPr sz="1800" spc="-5" dirty="0">
                <a:latin typeface="Cambria"/>
                <a:cs typeface="Cambria"/>
              </a:rPr>
              <a:t>;</a:t>
            </a:r>
            <a:endParaRPr sz="1800">
              <a:latin typeface="Cambria"/>
              <a:cs typeface="Cambria"/>
            </a:endParaRPr>
          </a:p>
          <a:p>
            <a:pPr marL="299085" marR="635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В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зл</a:t>
            </a:r>
            <a:r>
              <a:rPr sz="1800" spc="-10" dirty="0">
                <a:latin typeface="Cambria"/>
                <a:cs typeface="Cambria"/>
              </a:rPr>
              <a:t>о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на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х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5" dirty="0">
                <a:latin typeface="Cambria"/>
                <a:cs typeface="Cambria"/>
              </a:rPr>
              <a:t>з</a:t>
            </a:r>
            <a:r>
              <a:rPr sz="1800" dirty="0">
                <a:latin typeface="Cambria"/>
                <a:cs typeface="Cambria"/>
              </a:rPr>
              <a:t>яйствующ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й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су</a:t>
            </a:r>
            <a:r>
              <a:rPr sz="1800" spc="-15" dirty="0">
                <a:latin typeface="Cambria"/>
                <a:cs typeface="Cambria"/>
              </a:rPr>
              <a:t>б</a:t>
            </a:r>
            <a:r>
              <a:rPr sz="1800" dirty="0">
                <a:latin typeface="Cambria"/>
                <a:cs typeface="Cambria"/>
              </a:rPr>
              <a:t>ъект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об</a:t>
            </a:r>
            <a:r>
              <a:rPr sz="1800" spc="5" dirty="0">
                <a:latin typeface="Cambria"/>
                <a:cs typeface="Cambria"/>
              </a:rPr>
              <a:t>я</a:t>
            </a:r>
            <a:r>
              <a:rPr sz="1800" dirty="0">
                <a:latin typeface="Cambria"/>
                <a:cs typeface="Cambria"/>
              </a:rPr>
              <a:t>зан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ос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и д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казы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 пр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нятия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ал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зац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м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стемы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тре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го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spc="20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й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 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дательств</a:t>
            </a:r>
            <a:r>
              <a:rPr sz="1800" spc="-5" dirty="0">
                <a:latin typeface="Cambria"/>
                <a:cs typeface="Cambria"/>
              </a:rPr>
              <a:t>а;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800" b="1" spc="-50" dirty="0">
                <a:latin typeface="Cambria"/>
                <a:cs typeface="Cambria"/>
              </a:rPr>
              <a:t>К</a:t>
            </a:r>
            <a:r>
              <a:rPr sz="1800" b="1" dirty="0">
                <a:latin typeface="Cambria"/>
                <a:cs typeface="Cambria"/>
              </a:rPr>
              <a:t>оАП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РФ:</a:t>
            </a:r>
            <a:endParaRPr sz="1800">
              <a:latin typeface="Cambria"/>
              <a:cs typeface="Cambria"/>
            </a:endParaRPr>
          </a:p>
          <a:p>
            <a:pPr marL="12700" marR="569595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Допо</a:t>
            </a:r>
            <a:r>
              <a:rPr sz="1800" spc="5" dirty="0">
                <a:latin typeface="Cambria"/>
                <a:cs typeface="Cambria"/>
              </a:rPr>
              <a:t>л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ть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п</a:t>
            </a:r>
            <a:r>
              <a:rPr sz="1800" b="1" spc="5" dirty="0">
                <a:latin typeface="Cambria"/>
                <a:cs typeface="Cambria"/>
              </a:rPr>
              <a:t>ерече</a:t>
            </a:r>
            <a:r>
              <a:rPr sz="1800" b="1" dirty="0">
                <a:latin typeface="Cambria"/>
                <a:cs typeface="Cambria"/>
              </a:rPr>
              <a:t>нь</a:t>
            </a:r>
            <a:r>
              <a:rPr sz="1800" b="1" spc="-4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-10" dirty="0">
                <a:latin typeface="Cambria"/>
                <a:cs typeface="Cambria"/>
              </a:rPr>
              <a:t>с</a:t>
            </a:r>
            <a:r>
              <a:rPr sz="1800" b="1" dirty="0">
                <a:latin typeface="Cambria"/>
                <a:cs typeface="Cambria"/>
              </a:rPr>
              <a:t>но</a:t>
            </a:r>
            <a:r>
              <a:rPr sz="1800" b="1" spc="-10" dirty="0">
                <a:latin typeface="Cambria"/>
                <a:cs typeface="Cambria"/>
              </a:rPr>
              <a:t>в</a:t>
            </a:r>
            <a:r>
              <a:rPr sz="1800" b="1" dirty="0">
                <a:latin typeface="Cambria"/>
                <a:cs typeface="Cambria"/>
              </a:rPr>
              <a:t>ани</a:t>
            </a:r>
            <a:r>
              <a:rPr sz="1800" b="1" spc="10" dirty="0">
                <a:latin typeface="Cambria"/>
                <a:cs typeface="Cambria"/>
              </a:rPr>
              <a:t>й</a:t>
            </a:r>
            <a:r>
              <a:rPr sz="1800" dirty="0">
                <a:latin typeface="Cambria"/>
                <a:cs typeface="Cambria"/>
              </a:rPr>
              <a:t>,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смяг</a:t>
            </a:r>
            <a:r>
              <a:rPr sz="1800" spc="5" dirty="0">
                <a:latin typeface="Cambria"/>
                <a:cs typeface="Cambria"/>
              </a:rPr>
              <a:t>ч</a:t>
            </a:r>
            <a:r>
              <a:rPr sz="1800" dirty="0">
                <a:latin typeface="Cambria"/>
                <a:cs typeface="Cambria"/>
              </a:rPr>
              <a:t>ающ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х адми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страт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ную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тветстве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ность (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более чем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на 1/8),</a:t>
            </a:r>
            <a:endParaRPr sz="1800">
              <a:latin typeface="Cambria"/>
              <a:cs typeface="Cambria"/>
            </a:endParaRPr>
          </a:p>
          <a:p>
            <a:pPr marL="12700" marR="66167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лич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ем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у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х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5" dirty="0">
                <a:latin typeface="Cambria"/>
                <a:cs typeface="Cambria"/>
              </a:rPr>
              <a:t>з</a:t>
            </a:r>
            <a:r>
              <a:rPr sz="1800" dirty="0">
                <a:latin typeface="Cambria"/>
                <a:cs typeface="Cambria"/>
              </a:rPr>
              <a:t>яйствующего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су</a:t>
            </a:r>
            <a:r>
              <a:rPr sz="1800" spc="-15" dirty="0">
                <a:latin typeface="Cambria"/>
                <a:cs typeface="Cambria"/>
              </a:rPr>
              <a:t>б</a:t>
            </a:r>
            <a:r>
              <a:rPr sz="1800" dirty="0">
                <a:latin typeface="Cambria"/>
                <a:cs typeface="Cambria"/>
              </a:rPr>
              <a:t>ъекта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нят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й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 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ал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з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ной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м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стемы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тре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го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spc="20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 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й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дательства.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1844" y="999744"/>
            <a:ext cx="2663952" cy="1615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1819" y="2656332"/>
            <a:ext cx="2017776" cy="1708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33971" y="4797552"/>
            <a:ext cx="2394204" cy="1796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950959" y="6622491"/>
            <a:ext cx="163496" cy="254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46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0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600" spc="-20" dirty="0">
                <a:solidFill>
                  <a:schemeClr val="bg1"/>
                </a:solidFill>
              </a:rPr>
              <a:t>ПОЗИЦИЯ/ВЫВ</a:t>
            </a:r>
            <a:r>
              <a:rPr sz="3600" spc="-185" dirty="0">
                <a:solidFill>
                  <a:schemeClr val="bg1"/>
                </a:solidFill>
              </a:rPr>
              <a:t>О</a:t>
            </a:r>
            <a:r>
              <a:rPr sz="3600" spc="-25" dirty="0">
                <a:solidFill>
                  <a:schemeClr val="bg1"/>
                </a:solidFill>
              </a:rPr>
              <a:t>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1172209"/>
            <a:ext cx="6555105" cy="522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4127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spc="20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лючен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в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 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защ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те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онкуре</a:t>
            </a:r>
            <a:r>
              <a:rPr sz="1800" spc="-10" dirty="0">
                <a:latin typeface="Cambria"/>
                <a:cs typeface="Cambria"/>
              </a:rPr>
              <a:t>нци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норм</a:t>
            </a:r>
            <a:r>
              <a:rPr sz="1800" spc="-10" dirty="0">
                <a:latin typeface="Cambria"/>
                <a:cs typeface="Cambria"/>
              </a:rPr>
              <a:t>ы</a:t>
            </a:r>
            <a:r>
              <a:rPr sz="1800" dirty="0">
                <a:latin typeface="Cambria"/>
                <a:cs typeface="Cambria"/>
              </a:rPr>
              <a:t>, об</a:t>
            </a:r>
            <a:r>
              <a:rPr sz="1800" spc="5" dirty="0">
                <a:latin typeface="Cambria"/>
                <a:cs typeface="Cambria"/>
              </a:rPr>
              <a:t>я</a:t>
            </a:r>
            <a:r>
              <a:rPr sz="1800" dirty="0">
                <a:latin typeface="Cambria"/>
                <a:cs typeface="Cambria"/>
              </a:rPr>
              <a:t>зыв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ющей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омисс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ю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 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г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а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spc="20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люча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ь в 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ше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по </a:t>
            </a:r>
            <a:r>
              <a:rPr sz="1800" spc="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елу о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 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дательства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ы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ды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лич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 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ли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тс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тств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ос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ов</a:t>
            </a:r>
            <a:r>
              <a:rPr sz="1800" spc="-10" dirty="0">
                <a:latin typeface="Cambria"/>
                <a:cs typeface="Cambria"/>
              </a:rPr>
              <a:t>ани</a:t>
            </a:r>
            <a:r>
              <a:rPr sz="1800" dirty="0">
                <a:latin typeface="Cambria"/>
                <a:cs typeface="Cambria"/>
              </a:rPr>
              <a:t>й </a:t>
            </a:r>
            <a:r>
              <a:rPr sz="1800" spc="3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ля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</a:t>
            </a:r>
            <a:r>
              <a:rPr sz="1800" spc="-10" dirty="0">
                <a:latin typeface="Cambria"/>
                <a:cs typeface="Cambria"/>
              </a:rPr>
              <a:t>ри</a:t>
            </a:r>
            <a:r>
              <a:rPr sz="1800" dirty="0">
                <a:latin typeface="Cambria"/>
                <a:cs typeface="Cambria"/>
              </a:rPr>
              <a:t>ме</a:t>
            </a:r>
            <a:r>
              <a:rPr sz="1800" spc="-15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к </a:t>
            </a:r>
            <a:r>
              <a:rPr sz="1800" spc="-30" dirty="0">
                <a:latin typeface="Cambria"/>
                <a:cs typeface="Cambria"/>
              </a:rPr>
              <a:t>х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5" dirty="0">
                <a:latin typeface="Cambria"/>
                <a:cs typeface="Cambria"/>
              </a:rPr>
              <a:t>з</a:t>
            </a:r>
            <a:r>
              <a:rPr sz="1800" dirty="0">
                <a:latin typeface="Cambria"/>
                <a:cs typeface="Cambria"/>
              </a:rPr>
              <a:t>яйствующему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су</a:t>
            </a:r>
            <a:r>
              <a:rPr sz="1800" spc="-15" dirty="0">
                <a:latin typeface="Cambria"/>
                <a:cs typeface="Cambria"/>
              </a:rPr>
              <a:t>б</a:t>
            </a:r>
            <a:r>
              <a:rPr sz="1800" dirty="0">
                <a:latin typeface="Cambria"/>
                <a:cs typeface="Cambria"/>
              </a:rPr>
              <a:t>ъек</a:t>
            </a:r>
            <a:r>
              <a:rPr sz="1800" spc="20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у 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</a:t>
            </a:r>
            <a:r>
              <a:rPr sz="1800" spc="-10" dirty="0">
                <a:latin typeface="Cambria"/>
                <a:cs typeface="Cambria"/>
              </a:rPr>
              <a:t>о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й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 см</a:t>
            </a:r>
            <a:r>
              <a:rPr sz="1800" spc="5" dirty="0">
                <a:latin typeface="Cambria"/>
                <a:cs typeface="Cambria"/>
              </a:rPr>
              <a:t>я</a:t>
            </a:r>
            <a:r>
              <a:rPr sz="1800" dirty="0">
                <a:latin typeface="Cambria"/>
                <a:cs typeface="Cambria"/>
              </a:rPr>
              <a:t>гчен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 адми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страт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ного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каза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не</a:t>
            </a:r>
            <a:r>
              <a:rPr sz="1800" b="1" spc="-10" dirty="0">
                <a:latin typeface="Cambria"/>
                <a:cs typeface="Cambria"/>
              </a:rPr>
              <a:t> </a:t>
            </a:r>
            <a:r>
              <a:rPr sz="1800" b="1" spc="-20" dirty="0">
                <a:latin typeface="Cambria"/>
                <a:cs typeface="Cambria"/>
              </a:rPr>
              <a:t>с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-20" dirty="0">
                <a:latin typeface="Cambria"/>
                <a:cs typeface="Cambria"/>
              </a:rPr>
              <a:t>о</a:t>
            </a:r>
            <a:r>
              <a:rPr sz="1800" b="1" dirty="0">
                <a:latin typeface="Cambria"/>
                <a:cs typeface="Cambria"/>
              </a:rPr>
              <a:t>т</a:t>
            </a:r>
            <a:r>
              <a:rPr sz="1800" b="1" spc="-10" dirty="0">
                <a:latin typeface="Cambria"/>
                <a:cs typeface="Cambria"/>
              </a:rPr>
              <a:t>в</a:t>
            </a:r>
            <a:r>
              <a:rPr sz="1800" b="1" dirty="0">
                <a:latin typeface="Cambria"/>
                <a:cs typeface="Cambria"/>
              </a:rPr>
              <a:t>е</a:t>
            </a:r>
            <a:r>
              <a:rPr sz="1800" b="1" spc="-35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с</a:t>
            </a:r>
            <a:r>
              <a:rPr sz="1800" b="1" spc="-10" dirty="0">
                <a:latin typeface="Cambria"/>
                <a:cs typeface="Cambria"/>
              </a:rPr>
              <a:t>тв</a:t>
            </a:r>
            <a:r>
              <a:rPr sz="1800" b="1" spc="-35" dirty="0">
                <a:latin typeface="Cambria"/>
                <a:cs typeface="Cambria"/>
              </a:rPr>
              <a:t>у</a:t>
            </a:r>
            <a:r>
              <a:rPr sz="1800" b="1" dirty="0">
                <a:latin typeface="Cambria"/>
                <a:cs typeface="Cambria"/>
              </a:rPr>
              <a:t>ет</a:t>
            </a:r>
            <a:r>
              <a:rPr sz="1800" b="1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дме</a:t>
            </a:r>
            <a:r>
              <a:rPr sz="1800" spc="2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у </a:t>
            </a:r>
            <a:r>
              <a:rPr sz="1800" b="1" dirty="0">
                <a:latin typeface="Cambria"/>
                <a:cs typeface="Cambria"/>
              </a:rPr>
              <a:t>ре</a:t>
            </a:r>
            <a:r>
              <a:rPr sz="1800" b="1" spc="5" dirty="0">
                <a:latin typeface="Cambria"/>
                <a:cs typeface="Cambria"/>
              </a:rPr>
              <a:t>г</a:t>
            </a:r>
            <a:r>
              <a:rPr sz="1800" b="1" spc="-130" dirty="0">
                <a:latin typeface="Cambria"/>
                <a:cs typeface="Cambria"/>
              </a:rPr>
              <a:t>у</a:t>
            </a:r>
            <a:r>
              <a:rPr sz="1800" b="1" dirty="0">
                <a:latin typeface="Cambria"/>
                <a:cs typeface="Cambria"/>
              </a:rPr>
              <a:t>ли</a:t>
            </a:r>
            <a:r>
              <a:rPr sz="1800" b="1" spc="5" dirty="0">
                <a:latin typeface="Cambria"/>
                <a:cs typeface="Cambria"/>
              </a:rPr>
              <a:t>р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-15" dirty="0">
                <a:latin typeface="Cambria"/>
                <a:cs typeface="Cambria"/>
              </a:rPr>
              <a:t>в</a:t>
            </a:r>
            <a:r>
              <a:rPr sz="1800" b="1" dirty="0">
                <a:latin typeface="Cambria"/>
                <a:cs typeface="Cambria"/>
              </a:rPr>
              <a:t>ания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За</a:t>
            </a:r>
            <a:r>
              <a:rPr sz="1800" b="1" spc="-45" dirty="0">
                <a:latin typeface="Cambria"/>
                <a:cs typeface="Cambria"/>
              </a:rPr>
              <a:t>к</a:t>
            </a:r>
            <a:r>
              <a:rPr sz="1800" b="1" dirty="0">
                <a:latin typeface="Cambria"/>
                <a:cs typeface="Cambria"/>
              </a:rPr>
              <a:t>она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защи</a:t>
            </a:r>
            <a:r>
              <a:rPr sz="1800" b="1" spc="-40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е </a:t>
            </a:r>
            <a:r>
              <a:rPr sz="1800" b="1" spc="-40" dirty="0">
                <a:latin typeface="Cambria"/>
                <a:cs typeface="Cambria"/>
              </a:rPr>
              <a:t>к</a:t>
            </a:r>
            <a:r>
              <a:rPr sz="1800" b="1" dirty="0">
                <a:latin typeface="Cambria"/>
                <a:cs typeface="Cambria"/>
              </a:rPr>
              <a:t>онкуренц</a:t>
            </a:r>
            <a:r>
              <a:rPr sz="1800" b="1" spc="-10" dirty="0">
                <a:latin typeface="Cambria"/>
                <a:cs typeface="Cambria"/>
              </a:rPr>
              <a:t>и</a:t>
            </a:r>
            <a:r>
              <a:rPr sz="1800" b="1" dirty="0">
                <a:latin typeface="Cambria"/>
                <a:cs typeface="Cambria"/>
              </a:rPr>
              <a:t>и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 dirty="0"/>
          </a:p>
          <a:p>
            <a:pPr marL="299085" marR="62420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особе</a:t>
            </a:r>
            <a:r>
              <a:rPr sz="1800" spc="-10" dirty="0">
                <a:latin typeface="Cambria"/>
                <a:cs typeface="Cambria"/>
              </a:rPr>
              <a:t>нн</a:t>
            </a:r>
            <a:r>
              <a:rPr sz="1800" dirty="0">
                <a:latin typeface="Cambria"/>
                <a:cs typeface="Cambria"/>
              </a:rPr>
              <a:t>ости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у</a:t>
            </a:r>
            <a:r>
              <a:rPr sz="1800" spc="5" dirty="0">
                <a:latin typeface="Cambria"/>
                <a:cs typeface="Cambria"/>
              </a:rPr>
              <a:t>ч</a:t>
            </a:r>
            <a:r>
              <a:rPr sz="1800" dirty="0">
                <a:latin typeface="Cambria"/>
                <a:cs typeface="Cambria"/>
              </a:rPr>
              <a:t>ета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обстоятель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тв,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смягча</a:t>
            </a:r>
            <a:r>
              <a:rPr sz="1800" spc="-10" dirty="0">
                <a:latin typeface="Cambria"/>
                <a:cs typeface="Cambria"/>
              </a:rPr>
              <a:t>ю</a:t>
            </a:r>
            <a:r>
              <a:rPr sz="1800" dirty="0">
                <a:latin typeface="Cambria"/>
                <a:cs typeface="Cambria"/>
              </a:rPr>
              <a:t>щ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х адми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страт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ную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тветстве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ность, при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зн</a:t>
            </a:r>
            <a:r>
              <a:rPr sz="1800" spc="-4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чен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 адми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страт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ного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каза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лжны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де</a:t>
            </a:r>
            <a:r>
              <a:rPr sz="1800" spc="-2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жаться </a:t>
            </a:r>
            <a:r>
              <a:rPr sz="1800" b="1" dirty="0">
                <a:latin typeface="Cambria"/>
                <a:cs typeface="Cambria"/>
              </a:rPr>
              <a:t>исключ</a:t>
            </a:r>
            <a:r>
              <a:rPr sz="1800" b="1" spc="5" dirty="0">
                <a:latin typeface="Cambria"/>
                <a:cs typeface="Cambria"/>
              </a:rPr>
              <a:t>и</a:t>
            </a:r>
            <a:r>
              <a:rPr sz="1800" b="1" spc="-40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ельно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в</a:t>
            </a:r>
            <a:r>
              <a:rPr sz="1800" b="1" spc="-10" dirty="0">
                <a:latin typeface="Cambria"/>
                <a:cs typeface="Cambria"/>
              </a:rPr>
              <a:t> </a:t>
            </a:r>
            <a:r>
              <a:rPr sz="1800" b="1" spc="-50" dirty="0">
                <a:latin typeface="Cambria"/>
                <a:cs typeface="Cambria"/>
              </a:rPr>
              <a:t>К</a:t>
            </a:r>
            <a:r>
              <a:rPr sz="1800" b="1" dirty="0">
                <a:latin typeface="Cambria"/>
                <a:cs typeface="Cambria"/>
              </a:rPr>
              <a:t>оАП</a:t>
            </a:r>
            <a:r>
              <a:rPr sz="1800" b="1" spc="1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Р</a:t>
            </a:r>
            <a:r>
              <a:rPr sz="1800" b="1" spc="15" dirty="0">
                <a:latin typeface="Cambria"/>
                <a:cs typeface="Cambria"/>
              </a:rPr>
              <a:t>Ф</a:t>
            </a:r>
            <a:r>
              <a:rPr sz="1800" dirty="0">
                <a:latin typeface="Cambria"/>
                <a:cs typeface="Cambria"/>
              </a:rPr>
              <a:t>.</a:t>
            </a:r>
          </a:p>
          <a:p>
            <a:pPr>
              <a:lnSpc>
                <a:spcPts val="1000"/>
              </a:lnSpc>
              <a:buFont typeface="Wingdings"/>
              <a:buChar char=""/>
            </a:pPr>
            <a:endParaRPr sz="1000" dirty="0"/>
          </a:p>
          <a:p>
            <a:pPr>
              <a:lnSpc>
                <a:spcPts val="1100"/>
              </a:lnSpc>
              <a:spcBef>
                <a:spcPts val="59"/>
              </a:spcBef>
              <a:buFont typeface="Wingdings"/>
              <a:buChar char=""/>
            </a:pPr>
            <a:endParaRPr sz="1100" dirty="0"/>
          </a:p>
          <a:p>
            <a:pPr marL="299085" marR="635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у</a:t>
            </a:r>
            <a:r>
              <a:rPr sz="1800" spc="5" dirty="0">
                <a:latin typeface="Cambria"/>
                <a:cs typeface="Cambria"/>
              </a:rPr>
              <a:t>ч</a:t>
            </a:r>
            <a:r>
              <a:rPr sz="1800" dirty="0">
                <a:latin typeface="Cambria"/>
                <a:cs typeface="Cambria"/>
              </a:rPr>
              <a:t>ет обстоятель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тв,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смягча</a:t>
            </a:r>
            <a:r>
              <a:rPr sz="1800" spc="-10" dirty="0">
                <a:latin typeface="Cambria"/>
                <a:cs typeface="Cambria"/>
              </a:rPr>
              <a:t>ю</a:t>
            </a:r>
            <a:r>
              <a:rPr sz="1800" dirty="0">
                <a:latin typeface="Cambria"/>
                <a:cs typeface="Cambria"/>
              </a:rPr>
              <a:t>щ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х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адм</a:t>
            </a:r>
            <a:r>
              <a:rPr sz="1800" spc="-10" dirty="0">
                <a:latin typeface="Cambria"/>
                <a:cs typeface="Cambria"/>
              </a:rPr>
              <a:t>ини</a:t>
            </a:r>
            <a:r>
              <a:rPr sz="1800" dirty="0">
                <a:latin typeface="Cambria"/>
                <a:cs typeface="Cambria"/>
              </a:rPr>
              <a:t>ст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ат</a:t>
            </a:r>
            <a:r>
              <a:rPr sz="1800" spc="-10" dirty="0">
                <a:latin typeface="Cambria"/>
                <a:cs typeface="Cambria"/>
              </a:rPr>
              <a:t>ивн</a:t>
            </a:r>
            <a:r>
              <a:rPr sz="1800" dirty="0">
                <a:latin typeface="Cambria"/>
                <a:cs typeface="Cambria"/>
              </a:rPr>
              <a:t>ую </a:t>
            </a:r>
            <a:r>
              <a:rPr sz="1800" spc="-2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тветстве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ность,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дол</a:t>
            </a:r>
            <a:r>
              <a:rPr sz="1800" b="1" spc="-40" dirty="0">
                <a:latin typeface="Cambria"/>
                <a:cs typeface="Cambria"/>
              </a:rPr>
              <a:t>ж</a:t>
            </a:r>
            <a:r>
              <a:rPr sz="1800" b="1" dirty="0">
                <a:latin typeface="Cambria"/>
                <a:cs typeface="Cambria"/>
              </a:rPr>
              <a:t>ен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п</a:t>
            </a:r>
            <a:r>
              <a:rPr sz="1800" b="1" spc="5" dirty="0">
                <a:latin typeface="Cambria"/>
                <a:cs typeface="Cambria"/>
              </a:rPr>
              <a:t>р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5" dirty="0">
                <a:latin typeface="Cambria"/>
                <a:cs typeface="Cambria"/>
              </a:rPr>
              <a:t>и</a:t>
            </a:r>
            <a:r>
              <a:rPr sz="1800" b="1" dirty="0">
                <a:latin typeface="Cambria"/>
                <a:cs typeface="Cambria"/>
              </a:rPr>
              <a:t>зв</a:t>
            </a:r>
            <a:r>
              <a:rPr sz="1800" b="1" spc="-90" dirty="0">
                <a:latin typeface="Cambria"/>
                <a:cs typeface="Cambria"/>
              </a:rPr>
              <a:t>о</a:t>
            </a:r>
            <a:r>
              <a:rPr sz="1800" b="1" dirty="0">
                <a:latin typeface="Cambria"/>
                <a:cs typeface="Cambria"/>
              </a:rPr>
              <a:t>д</a:t>
            </a:r>
            <a:r>
              <a:rPr sz="1800" b="1" spc="5" dirty="0">
                <a:latin typeface="Cambria"/>
                <a:cs typeface="Cambria"/>
              </a:rPr>
              <a:t>и</a:t>
            </a:r>
            <a:r>
              <a:rPr sz="1800" b="1" spc="-40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ся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со</a:t>
            </a:r>
            <a:r>
              <a:rPr sz="1800" spc="-2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тветствующ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м д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лжностным л</a:t>
            </a:r>
            <a:r>
              <a:rPr sz="1800" spc="-10" dirty="0">
                <a:latin typeface="Cambria"/>
                <a:cs typeface="Cambria"/>
              </a:rPr>
              <a:t>иц</a:t>
            </a:r>
            <a:r>
              <a:rPr sz="1800" dirty="0">
                <a:latin typeface="Cambria"/>
                <a:cs typeface="Cambria"/>
              </a:rPr>
              <a:t>ом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орга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при ра</a:t>
            </a:r>
            <a:r>
              <a:rPr sz="1800" b="1" spc="-20" dirty="0">
                <a:latin typeface="Cambria"/>
                <a:cs typeface="Cambria"/>
              </a:rPr>
              <a:t>с</a:t>
            </a:r>
            <a:r>
              <a:rPr sz="1800" b="1" dirty="0">
                <a:latin typeface="Cambria"/>
                <a:cs typeface="Cambria"/>
              </a:rPr>
              <a:t>с</a:t>
            </a:r>
            <a:r>
              <a:rPr sz="1800" b="1" spc="-10" dirty="0">
                <a:latin typeface="Cambria"/>
                <a:cs typeface="Cambria"/>
              </a:rPr>
              <a:t>м</a:t>
            </a:r>
            <a:r>
              <a:rPr sz="1800" b="1" spc="-20" dirty="0">
                <a:latin typeface="Cambria"/>
                <a:cs typeface="Cambria"/>
              </a:rPr>
              <a:t>о</a:t>
            </a:r>
            <a:r>
              <a:rPr sz="1800" b="1" dirty="0">
                <a:latin typeface="Cambria"/>
                <a:cs typeface="Cambria"/>
              </a:rPr>
              <a:t>тр</a:t>
            </a:r>
            <a:r>
              <a:rPr sz="1800" b="1" spc="5" dirty="0">
                <a:latin typeface="Cambria"/>
                <a:cs typeface="Cambria"/>
              </a:rPr>
              <a:t>е</a:t>
            </a:r>
            <a:r>
              <a:rPr sz="1800" b="1" dirty="0">
                <a:latin typeface="Cambria"/>
                <a:cs typeface="Cambria"/>
              </a:rPr>
              <a:t>н</a:t>
            </a:r>
            <a:r>
              <a:rPr sz="1800" b="1" spc="5" dirty="0">
                <a:latin typeface="Cambria"/>
                <a:cs typeface="Cambria"/>
              </a:rPr>
              <a:t>и</a:t>
            </a:r>
            <a:r>
              <a:rPr sz="1800" b="1" dirty="0">
                <a:latin typeface="Cambria"/>
                <a:cs typeface="Cambria"/>
              </a:rPr>
              <a:t>и</a:t>
            </a:r>
            <a:r>
              <a:rPr sz="1800" b="1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3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ола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матер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алов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дела об адми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страт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ном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ав</a:t>
            </a:r>
            <a:r>
              <a:rPr sz="1800" dirty="0">
                <a:latin typeface="Cambria"/>
                <a:cs typeface="Cambria"/>
              </a:rPr>
              <a:t>она</a:t>
            </a:r>
            <a:r>
              <a:rPr sz="1800" spc="-35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spc="-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6588252" y="1057655"/>
            <a:ext cx="2427731" cy="1821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6080" y="5032247"/>
            <a:ext cx="2348483" cy="1565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28588" y="3165348"/>
            <a:ext cx="2555748" cy="1775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950959" y="6622491"/>
            <a:ext cx="163496" cy="254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47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85293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ФАС готовим доклад о состоянии конкуренции, где учитывается мнение всех основных общественных объединений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предпринимателей</a:t>
            </a:r>
          </a:p>
          <a:p>
            <a:pPr algn="ctr"/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 САМОЕ ОТКРЫТОЕ ВЕДОМСТВО</a:t>
            </a:r>
          </a:p>
          <a:p>
            <a:pPr algn="ctr"/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8463" y="1161034"/>
            <a:ext cx="362204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СП</a:t>
            </a:r>
            <a:r>
              <a:rPr sz="2400" b="1" spc="-55" dirty="0">
                <a:solidFill>
                  <a:srgbClr val="C0000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СИ</a:t>
            </a:r>
            <a:r>
              <a:rPr sz="2400" b="1" spc="-35" dirty="0">
                <a:solidFill>
                  <a:srgbClr val="C00000"/>
                </a:solidFill>
                <a:latin typeface="Cambria"/>
                <a:cs typeface="Cambria"/>
              </a:rPr>
              <a:t>Б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О ЗА</a:t>
            </a:r>
            <a:r>
              <a:rPr sz="24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Н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ИМ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Н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Е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79192" y="1773935"/>
            <a:ext cx="579119" cy="58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9192" y="2612135"/>
            <a:ext cx="5791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600" y="3297935"/>
            <a:ext cx="908303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772" y="1885950"/>
            <a:ext cx="29184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 smtClean="0">
                <a:solidFill>
                  <a:srgbClr val="333399"/>
                </a:solidFill>
                <a:latin typeface="Arial"/>
                <a:cs typeface="Arial"/>
                <a:hlinkClick r:id="rId5"/>
              </a:rPr>
              <a:t>w</a:t>
            </a:r>
            <a:r>
              <a:rPr sz="2800" spc="-35" dirty="0" smtClean="0">
                <a:solidFill>
                  <a:srgbClr val="333399"/>
                </a:solidFill>
                <a:latin typeface="Arial"/>
                <a:cs typeface="Arial"/>
                <a:hlinkClick r:id="rId5"/>
              </a:rPr>
              <a:t>w</a:t>
            </a:r>
            <a:r>
              <a:rPr sz="2800" spc="-185" dirty="0" smtClean="0">
                <a:solidFill>
                  <a:srgbClr val="333399"/>
                </a:solidFill>
                <a:latin typeface="Arial"/>
                <a:cs typeface="Arial"/>
                <a:hlinkClick r:id="rId5"/>
              </a:rPr>
              <a:t>w</a:t>
            </a:r>
            <a:r>
              <a:rPr sz="2800" spc="-15" dirty="0" smtClean="0">
                <a:solidFill>
                  <a:srgbClr val="333399"/>
                </a:solidFill>
                <a:latin typeface="Arial"/>
                <a:cs typeface="Arial"/>
                <a:hlinkClick r:id="rId5"/>
              </a:rPr>
              <a:t>.</a:t>
            </a:r>
            <a:r>
              <a:rPr lang="en-US" sz="2800" spc="-15" dirty="0" smtClean="0">
                <a:solidFill>
                  <a:srgbClr val="333399"/>
                </a:solidFill>
                <a:latin typeface="Arial"/>
                <a:cs typeface="Arial"/>
                <a:hlinkClick r:id="rId5"/>
              </a:rPr>
              <a:t>in.</a:t>
            </a:r>
            <a:r>
              <a:rPr sz="2800" spc="-15" dirty="0" smtClean="0">
                <a:solidFill>
                  <a:srgbClr val="333399"/>
                </a:solidFill>
                <a:latin typeface="Arial"/>
                <a:cs typeface="Arial"/>
                <a:hlinkClick r:id="rId5"/>
              </a:rPr>
              <a:t>fa</a:t>
            </a:r>
            <a:r>
              <a:rPr sz="2800" spc="-5" dirty="0" smtClean="0">
                <a:solidFill>
                  <a:srgbClr val="333399"/>
                </a:solidFill>
                <a:latin typeface="Arial"/>
                <a:cs typeface="Arial"/>
                <a:hlinkClick r:id="rId5"/>
              </a:rPr>
              <a:t>s</a:t>
            </a:r>
            <a:r>
              <a:rPr sz="2800" spc="-15" dirty="0" smtClean="0">
                <a:solidFill>
                  <a:srgbClr val="333399"/>
                </a:solidFill>
                <a:latin typeface="Arial"/>
                <a:cs typeface="Arial"/>
                <a:hlinkClick r:id="rId5"/>
              </a:rPr>
              <a:t>.go</a:t>
            </a:r>
            <a:r>
              <a:rPr sz="2800" spc="-215" dirty="0" smtClean="0">
                <a:solidFill>
                  <a:srgbClr val="333399"/>
                </a:solidFill>
                <a:latin typeface="Arial"/>
                <a:cs typeface="Arial"/>
                <a:hlinkClick r:id="rId5"/>
              </a:rPr>
              <a:t>v</a:t>
            </a:r>
            <a:r>
              <a:rPr sz="2800" spc="-15" dirty="0" smtClean="0">
                <a:solidFill>
                  <a:srgbClr val="333399"/>
                </a:solidFill>
                <a:latin typeface="Arial"/>
                <a:cs typeface="Arial"/>
                <a:hlinkClick r:id="rId5"/>
              </a:rPr>
              <a:t>.ru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1880" y="2636912"/>
            <a:ext cx="3863340" cy="262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lang="en-US" sz="3200" spc="-185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Ing.UFAS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50"/>
              </a:lnSpc>
              <a:spcBef>
                <a:spcPts val="5"/>
              </a:spcBef>
            </a:pPr>
            <a:endParaRPr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UFASRepublicRI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ing.ufas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00"/>
              </a:lnSpc>
              <a:spcBef>
                <a:spcPts val="44"/>
              </a:spcBef>
            </a:pPr>
            <a:endParaRPr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</p:txBody>
      </p:sp>
      <p:pic>
        <p:nvPicPr>
          <p:cNvPr id="11" name="Рисунок 10" descr="инст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4365104"/>
            <a:ext cx="1080120" cy="6480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584" y="537321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Ингушское УФАС России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за честную конкуренцию!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76872"/>
            <a:ext cx="8208912" cy="423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роблемы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тарифного регулирования. 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Во-первых,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отсутствие системности и единства нормативных правовых актов, посвященных вопросам тарифного регулирования.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Во-вторых,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последнее десятилетие происходил постоянный рост тарифов естественных монополий, традиционно считающийся одной из преград для бизнеса.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В-третьих,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региональные органы тарифного регулирования превышают предельные значения, установленные в социально-экономическом прогнозе. Этот документ устанавливает рост тарифов на передачу электроэнергии на уровне 3%, однако, тарифные органы субъектов при установлении тарифов рассматривают инвестиционные программы сетевых компаний, и в итоге превышают предельное значение, что приводит к значительному росту тарифов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государственного контроля Федерального закона от 26.07.2006г. N135-ФЗ "О защите конкуренции"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(далее - Закона о защите конкуренции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BB543-3D9D-4B84-B742-46D70BA5E32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20888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Возбуждено 4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дел о нарушении Закона о защите конкуренции.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статье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16 Закона о защите конкуренции,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возбуждено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рассмотрено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дела в отношении органов власти и хозяйствующих субъектов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статье 11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Закона о защите конкуренции,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возбуждено и находится в производстве 1 дело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статье 15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Закона о защите конкуренции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выдано     7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Предупрежений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органам власти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статье 25.7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Закона о защите конкуренции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выдано  3 Предостережения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7F68E5E-32B7-45C5-AF75-420AC539E5CC}" type="slidenum">
              <a:rPr lang="ru-RU" altLang="ru-RU" sz="1600" b="1">
                <a:solidFill>
                  <a:schemeClr val="bg1"/>
                </a:solidFill>
                <a:ea typeface="ＭＳ Ｐゴシック" pitchFamily="34" charset="-128"/>
              </a:rPr>
              <a:pPr algn="r"/>
              <a:t>8</a:t>
            </a:fld>
            <a:endParaRPr lang="ru-RU" altLang="ru-RU" sz="16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0080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</a:rPr>
              <a:t>Привлечение к административной ответственности </a:t>
            </a:r>
          </a:p>
          <a:p>
            <a:pPr algn="ctr"/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</a:rPr>
              <a:t>по ФЗ135</a:t>
            </a:r>
            <a:endParaRPr lang="ru-RU" sz="32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Вынесено  4 постановлений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общую сумму 24 000 рублей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7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III 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079"/>
          <p:cNvSpPr>
            <a:spLocks noChangeArrowheads="1"/>
          </p:cNvSpPr>
          <p:nvPr/>
        </p:nvSpPr>
        <p:spPr bwMode="auto">
          <a:xfrm>
            <a:off x="0" y="2852936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жалоб</a:t>
            </a:r>
          </a:p>
          <a:p>
            <a:pPr algn="ctr" eaLnBrk="1" hangingPunct="1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ст.18.1 </a:t>
            </a:r>
          </a:p>
          <a:p>
            <a:pPr algn="ctr" eaLnBrk="1" hangingPunct="1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защите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конкуренции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0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квартал 2017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18591</TotalTime>
  <Words>2934</Words>
  <Application>Microsoft Office PowerPoint</Application>
  <PresentationFormat>Экран (4:3)</PresentationFormat>
  <Paragraphs>479</Paragraphs>
  <Slides>49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Жалобы, рассматриваемые  антимонопольным органом</vt:lpstr>
      <vt:lpstr>Слайд 11</vt:lpstr>
      <vt:lpstr>Слайд 12</vt:lpstr>
      <vt:lpstr>Слайд 13</vt:lpstr>
      <vt:lpstr>Слайд 14</vt:lpstr>
      <vt:lpstr>Слайд 15</vt:lpstr>
      <vt:lpstr>ИЗМЕНЕНИЯ В ЗАКОНОДАТЕЛЬСТВЕ</vt:lpstr>
      <vt:lpstr>ИСЧЕРПЫВАЮЩИЕ ПЕРЕЧНИ</vt:lpstr>
      <vt:lpstr>ЗАЯВИТЕЛИ</vt:lpstr>
      <vt:lpstr>ВИДЫ ОБЖАЛУЕМЫХ ДЕЙСТВИЙ</vt:lpstr>
      <vt:lpstr>РЕЕСТР</vt:lpstr>
      <vt:lpstr>ВНИМАНИЕ СРОКИ</vt:lpstr>
      <vt:lpstr>ЭТАПЫ АДМИНИСТРАТИВНОЙ ПРОЦЕДУРЫ </vt:lpstr>
      <vt:lpstr>РЕШЕНИЕ и ПРЕДПИСАНИЕ</vt:lpstr>
      <vt:lpstr>АДМИНИСТРАТИВНАЯ ОТВЕТСТВЕННОСТЬ</vt:lpstr>
      <vt:lpstr>Слайд 25</vt:lpstr>
      <vt:lpstr>Слайд 26</vt:lpstr>
      <vt:lpstr>Слайд 27</vt:lpstr>
      <vt:lpstr>Слайд 28</vt:lpstr>
      <vt:lpstr>Слайд 29</vt:lpstr>
      <vt:lpstr>Государственными и муниципальными заказчиками при проведении закупок не обеспечивается соблюдение требований законодательства о градостроительной деятельности</vt:lpstr>
      <vt:lpstr>Слайд 31</vt:lpstr>
      <vt:lpstr>Работа Ингушского УФАС по теме специализации </vt:lpstr>
      <vt:lpstr>Слайд 33</vt:lpstr>
      <vt:lpstr>Слайд 34</vt:lpstr>
      <vt:lpstr>  </vt:lpstr>
      <vt:lpstr>При направлении рассмотрения Предупреждений, руководствуемся статьей 39.1 Закона о защите конкуренции</vt:lpstr>
      <vt:lpstr>Случаи при которых невозможно выдать предупреждение по признакам нарушения части 1 статьи 15 Закона о защите конкуренции </vt:lpstr>
      <vt:lpstr>Мнение территориальных органов ФАС России</vt:lpstr>
      <vt:lpstr>Понятия невозможность исполнения предупреждении </vt:lpstr>
      <vt:lpstr>Предложение о внесении изменений</vt:lpstr>
      <vt:lpstr>Слайд 41</vt:lpstr>
      <vt:lpstr>Слайд 42</vt:lpstr>
      <vt:lpstr>Слайд 43</vt:lpstr>
      <vt:lpstr>Слайд 44</vt:lpstr>
      <vt:lpstr>ЗАКОНОДАТЕЛЬСТВО</vt:lpstr>
      <vt:lpstr>РЕАЛИЗАЦИЯ ИНСТИТУТА КОМПЛАЕНСА</vt:lpstr>
      <vt:lpstr>ПОЗИЦИЯ/ВЫВОДЫ</vt:lpstr>
      <vt:lpstr>Слайд 48</vt:lpstr>
      <vt:lpstr>Слайд 49</vt:lpstr>
    </vt:vector>
  </TitlesOfParts>
  <Company>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ramazan evloev</cp:lastModifiedBy>
  <cp:revision>1187</cp:revision>
  <cp:lastPrinted>2010-03-02T18:14:00Z</cp:lastPrinted>
  <dcterms:created xsi:type="dcterms:W3CDTF">2011-08-24T07:02:51Z</dcterms:created>
  <dcterms:modified xsi:type="dcterms:W3CDTF">2017-12-07T10:28:14Z</dcterms:modified>
</cp:coreProperties>
</file>